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9" r:id="rId2"/>
    <p:sldId id="270" r:id="rId3"/>
    <p:sldId id="273" r:id="rId4"/>
    <p:sldId id="272" r:id="rId5"/>
    <p:sldId id="268" r:id="rId6"/>
    <p:sldId id="263" r:id="rId7"/>
    <p:sldId id="285" r:id="rId8"/>
    <p:sldId id="277" r:id="rId9"/>
    <p:sldId id="280" r:id="rId10"/>
    <p:sldId id="286" r:id="rId11"/>
    <p:sldId id="282" r:id="rId12"/>
    <p:sldId id="284" r:id="rId13"/>
  </p:sldIdLst>
  <p:sldSz cx="9144000" cy="6858000" type="screen4x3"/>
  <p:notesSz cx="6797675" cy="99282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54" autoAdjust="0"/>
  </p:normalViewPr>
  <p:slideViewPr>
    <p:cSldViewPr>
      <p:cViewPr>
        <p:scale>
          <a:sx n="100" d="100"/>
          <a:sy n="100" d="100"/>
        </p:scale>
        <p:origin x="810" y="7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5659" cy="496412"/>
          </a:xfrm>
          <a:prstGeom prst="rect">
            <a:avLst/>
          </a:prstGeom>
        </p:spPr>
        <p:txBody>
          <a:bodyPr vert="horz" lIns="90426" tIns="45214" rIns="90426" bIns="45214" rtlCol="0"/>
          <a:lstStyle>
            <a:lvl1pPr algn="l">
              <a:defRPr sz="1200"/>
            </a:lvl1pPr>
          </a:lstStyle>
          <a:p>
            <a:endParaRPr lang="fr-FR"/>
          </a:p>
        </p:txBody>
      </p:sp>
      <p:sp>
        <p:nvSpPr>
          <p:cNvPr id="3" name="Espace réservé de la date 2"/>
          <p:cNvSpPr>
            <a:spLocks noGrp="1"/>
          </p:cNvSpPr>
          <p:nvPr>
            <p:ph type="dt" idx="1"/>
          </p:nvPr>
        </p:nvSpPr>
        <p:spPr>
          <a:xfrm>
            <a:off x="3850444" y="0"/>
            <a:ext cx="2945659" cy="496412"/>
          </a:xfrm>
          <a:prstGeom prst="rect">
            <a:avLst/>
          </a:prstGeom>
        </p:spPr>
        <p:txBody>
          <a:bodyPr vert="horz" lIns="90426" tIns="45214" rIns="90426" bIns="45214" rtlCol="0"/>
          <a:lstStyle>
            <a:lvl1pPr algn="r">
              <a:defRPr sz="1200"/>
            </a:lvl1pPr>
          </a:lstStyle>
          <a:p>
            <a:fld id="{FFF1EF1B-11E4-45AB-BCF6-AA06AF1D29CE}" type="datetimeFigureOut">
              <a:rPr lang="fr-FR" smtClean="0"/>
              <a:pPr/>
              <a:t>09/10/2012</a:t>
            </a:fld>
            <a:endParaRPr lang="fr-FR"/>
          </a:p>
        </p:txBody>
      </p:sp>
      <p:sp>
        <p:nvSpPr>
          <p:cNvPr id="4" name="Espace réservé de l'image des diapositives 3"/>
          <p:cNvSpPr>
            <a:spLocks noGrp="1" noRot="1" noChangeAspect="1"/>
          </p:cNvSpPr>
          <p:nvPr>
            <p:ph type="sldImg" idx="2"/>
          </p:nvPr>
        </p:nvSpPr>
        <p:spPr>
          <a:xfrm>
            <a:off x="919163" y="746125"/>
            <a:ext cx="4959350" cy="3719513"/>
          </a:xfrm>
          <a:prstGeom prst="rect">
            <a:avLst/>
          </a:prstGeom>
          <a:noFill/>
          <a:ln w="12700">
            <a:solidFill>
              <a:prstClr val="black"/>
            </a:solidFill>
          </a:ln>
        </p:spPr>
        <p:txBody>
          <a:bodyPr vert="horz" lIns="90426" tIns="45214" rIns="90426" bIns="45214" rtlCol="0" anchor="ctr"/>
          <a:lstStyle/>
          <a:p>
            <a:endParaRPr lang="fr-FR"/>
          </a:p>
        </p:txBody>
      </p:sp>
      <p:sp>
        <p:nvSpPr>
          <p:cNvPr id="5" name="Espace réservé des commentaires 4"/>
          <p:cNvSpPr>
            <a:spLocks noGrp="1"/>
          </p:cNvSpPr>
          <p:nvPr>
            <p:ph type="body" sz="quarter" idx="3"/>
          </p:nvPr>
        </p:nvSpPr>
        <p:spPr>
          <a:xfrm>
            <a:off x="679768" y="4715908"/>
            <a:ext cx="5438140" cy="4467702"/>
          </a:xfrm>
          <a:prstGeom prst="rect">
            <a:avLst/>
          </a:prstGeom>
        </p:spPr>
        <p:txBody>
          <a:bodyPr vert="horz" lIns="90426" tIns="45214" rIns="90426" bIns="45214"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1" y="9430092"/>
            <a:ext cx="2945659" cy="496412"/>
          </a:xfrm>
          <a:prstGeom prst="rect">
            <a:avLst/>
          </a:prstGeom>
        </p:spPr>
        <p:txBody>
          <a:bodyPr vert="horz" lIns="90426" tIns="45214" rIns="90426" bIns="45214"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4" y="9430092"/>
            <a:ext cx="2945659" cy="496412"/>
          </a:xfrm>
          <a:prstGeom prst="rect">
            <a:avLst/>
          </a:prstGeom>
        </p:spPr>
        <p:txBody>
          <a:bodyPr vert="horz" lIns="90426" tIns="45214" rIns="90426" bIns="45214" rtlCol="0" anchor="b"/>
          <a:lstStyle>
            <a:lvl1pPr algn="r">
              <a:defRPr sz="1200"/>
            </a:lvl1pPr>
          </a:lstStyle>
          <a:p>
            <a:fld id="{2DBDC4CF-652C-4CD6-8F64-D3737DCA884E}"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C512C159-3658-4028-B2A8-18B6E0001611}"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774E4A2-6EE3-4E03-BCB0-B720862D5865}"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3E662F5-1E47-45E6-A61D-73999F4D0E63}"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B495818-7BDD-4E7A-99ED-371FBE75B514}"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4B3BEF41-AF53-4FCB-BD4A-890E4B212AB5}" type="datetime1">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A593EC7-63A3-44C8-9514-8B137B3A6026}" type="datetime1">
              <a:rPr lang="fr-FR" smtClean="0"/>
              <a:pPr/>
              <a:t>09/10/2012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59099FCD-6264-418D-A413-325034E13E43}" type="datetime1">
              <a:rPr lang="fr-FR" smtClean="0"/>
              <a:pPr/>
              <a:t>09/10/2012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4BE2CE9F-6CE3-4980-8E1A-59FE9E3B3DFB}" type="datetime1">
              <a:rPr lang="fr-FR" smtClean="0"/>
              <a:pPr/>
              <a:t>09/10/2012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45527EF-339A-4639-825E-3981B3C61FFB}" type="datetime1">
              <a:rPr lang="fr-FR" smtClean="0"/>
              <a:pPr/>
              <a:t>09/10/2012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70C3729-0F40-4E0B-9653-4F33C2CE5E64}" type="datetime1">
              <a:rPr lang="fr-FR" smtClean="0"/>
              <a:pPr/>
              <a:t>09/10/2012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B7089AD8-FF3E-4285-AA03-D7CFF034B255}" type="datetime1">
              <a:rPr lang="fr-FR" smtClean="0"/>
              <a:pPr/>
              <a:t>09/10/2012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B136206-86FF-422E-BF35-6499AB20D898}"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6E428A-90D4-46D0-A3A4-52A9384B71DD}" type="datetime1">
              <a:rPr lang="fr-FR" smtClean="0"/>
              <a:pPr/>
              <a:t>09/10/2012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136206-86FF-422E-BF35-6499AB20D898}"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sp>
        <p:nvSpPr>
          <p:cNvPr id="5" name="Titre 1"/>
          <p:cNvSpPr>
            <a:spLocks noGrp="1"/>
          </p:cNvSpPr>
          <p:nvPr>
            <p:ph type="ctrTitle"/>
          </p:nvPr>
        </p:nvSpPr>
        <p:spPr>
          <a:xfrm>
            <a:off x="2214546" y="1071546"/>
            <a:ext cx="6072230" cy="500066"/>
          </a:xfrm>
        </p:spPr>
        <p:txBody>
          <a:bodyPr>
            <a:noAutofit/>
          </a:bodyPr>
          <a:lstStyle/>
          <a:p>
            <a:r>
              <a:rPr lang="fr-FR" sz="2400" b="1" dirty="0" smtClean="0">
                <a:latin typeface="Berlin Sans FB" pitchFamily="34" charset="0"/>
              </a:rPr>
              <a:t>Démarche qualité et certification ISO</a:t>
            </a:r>
            <a:endParaRPr lang="fr-FR" sz="2400" b="1" dirty="0">
              <a:latin typeface="Berlin Sans FB" pitchFamily="34" charset="0"/>
            </a:endParaRPr>
          </a:p>
        </p:txBody>
      </p:sp>
      <p:sp>
        <p:nvSpPr>
          <p:cNvPr id="20" name="Espace réservé du numéro de diapositive 19"/>
          <p:cNvSpPr>
            <a:spLocks noGrp="1"/>
          </p:cNvSpPr>
          <p:nvPr>
            <p:ph type="sldNum" sz="quarter" idx="12"/>
          </p:nvPr>
        </p:nvSpPr>
        <p:spPr/>
        <p:txBody>
          <a:bodyPr/>
          <a:lstStyle/>
          <a:p>
            <a:fld id="{2B136206-86FF-422E-BF35-6499AB20D898}" type="slidenum">
              <a:rPr lang="fr-FR" smtClean="0"/>
              <a:pPr/>
              <a:t>1</a:t>
            </a:fld>
            <a:endParaRPr lang="fr-FR"/>
          </a:p>
        </p:txBody>
      </p:sp>
      <p:pic>
        <p:nvPicPr>
          <p:cNvPr id="13" name="Image 12" descr="C:\Documents and Settings\Chancelier\Bureau\ISO_9001.jpg"/>
          <p:cNvPicPr/>
          <p:nvPr/>
        </p:nvPicPr>
        <p:blipFill>
          <a:blip r:embed="rId3"/>
          <a:srcRect/>
          <a:stretch>
            <a:fillRect/>
          </a:stretch>
        </p:blipFill>
        <p:spPr bwMode="auto">
          <a:xfrm>
            <a:off x="2296" y="6032834"/>
            <a:ext cx="1035840" cy="468000"/>
          </a:xfrm>
          <a:prstGeom prst="rect">
            <a:avLst/>
          </a:prstGeom>
          <a:noFill/>
          <a:ln w="9525">
            <a:noFill/>
            <a:miter lim="800000"/>
            <a:headEnd/>
            <a:tailEnd/>
          </a:ln>
        </p:spPr>
      </p:pic>
      <p:sp>
        <p:nvSpPr>
          <p:cNvPr id="1031"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21" name="ZoneTexte 20"/>
          <p:cNvSpPr txBox="1"/>
          <p:nvPr/>
        </p:nvSpPr>
        <p:spPr>
          <a:xfrm>
            <a:off x="2895524" y="6625928"/>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15" name="Titre 1"/>
          <p:cNvSpPr txBox="1">
            <a:spLocks/>
          </p:cNvSpPr>
          <p:nvPr/>
        </p:nvSpPr>
        <p:spPr>
          <a:xfrm>
            <a:off x="1428728" y="2285992"/>
            <a:ext cx="6643734" cy="135732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3200" b="1" i="0" u="none" strike="noStrike" kern="1200" cap="none" spc="0" normalizeH="0" baseline="0" noProof="0" dirty="0" smtClean="0">
                <a:ln>
                  <a:noFill/>
                </a:ln>
                <a:solidFill>
                  <a:srgbClr val="0070C0"/>
                </a:solidFill>
                <a:effectLst/>
                <a:uLnTx/>
                <a:uFillTx/>
                <a:latin typeface="Copperplate Gothic Bold" pitchFamily="34" charset="0"/>
                <a:ea typeface="+mj-ea"/>
                <a:cs typeface="+mj-cs"/>
              </a:rPr>
              <a:t>Témoignage du Directeur</a:t>
            </a:r>
            <a:r>
              <a:rPr kumimoji="0" lang="fr-FR" sz="3200" b="1" i="0" u="none" strike="noStrike" kern="1200" cap="none" spc="0" normalizeH="0" noProof="0" dirty="0" smtClean="0">
                <a:ln>
                  <a:noFill/>
                </a:ln>
                <a:solidFill>
                  <a:srgbClr val="0070C0"/>
                </a:solidFill>
                <a:effectLst/>
                <a:uLnTx/>
                <a:uFillTx/>
                <a:latin typeface="Copperplate Gothic Bold" pitchFamily="34" charset="0"/>
                <a:ea typeface="+mj-ea"/>
                <a:cs typeface="+mj-cs"/>
              </a:rPr>
              <a:t> Général de ECTA-BTP Sarl</a:t>
            </a:r>
            <a:endParaRPr kumimoji="0" lang="fr-FR" sz="3200" b="1" i="0" u="none" strike="noStrike" kern="1200" cap="none" spc="0" normalizeH="0" baseline="0" noProof="0" dirty="0">
              <a:ln>
                <a:noFill/>
              </a:ln>
              <a:solidFill>
                <a:srgbClr val="0070C0"/>
              </a:solidFill>
              <a:effectLst/>
              <a:uLnTx/>
              <a:uFillTx/>
              <a:latin typeface="Copperplate Gothic Bold" pitchFamily="34" charset="0"/>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2" name="Image 11"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3"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4" name="ZoneTexte 13"/>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10</a:t>
            </a:fld>
            <a:endParaRPr lang="fr-FR"/>
          </a:p>
        </p:txBody>
      </p:sp>
      <p:sp>
        <p:nvSpPr>
          <p:cNvPr id="5" name="Titre 1"/>
          <p:cNvSpPr txBox="1">
            <a:spLocks/>
          </p:cNvSpPr>
          <p:nvPr/>
        </p:nvSpPr>
        <p:spPr>
          <a:xfrm>
            <a:off x="1643042" y="214290"/>
            <a:ext cx="6858048" cy="571504"/>
          </a:xfrm>
          <a:prstGeom prst="rect">
            <a:avLst/>
          </a:prstGeom>
        </p:spPr>
        <p:txBody>
          <a:bodyPr vert="horz" lIns="91440" tIns="45720" rIns="91440" bIns="45720" rtlCol="0" anchor="ctr">
            <a:noAutofit/>
          </a:bodyPr>
          <a:lstStyle/>
          <a:p>
            <a:pPr lvl="0" algn="ctr">
              <a:spcBef>
                <a:spcPct val="0"/>
              </a:spcBef>
              <a:defRPr/>
            </a:pPr>
            <a:r>
              <a:rPr lang="fr-FR" sz="2800" b="1" dirty="0" smtClean="0">
                <a:solidFill>
                  <a:sysClr val="windowText" lastClr="000000"/>
                </a:solidFill>
                <a:latin typeface="Berlin Sans FB Demi" pitchFamily="34" charset="0"/>
              </a:rPr>
              <a:t>C- Quelques Obstacles de mis en place de notre SMQ</a:t>
            </a:r>
            <a:endParaRPr kumimoji="0" lang="fr-FR" sz="2800" b="0" i="0" u="none" strike="noStrike" kern="1200" cap="none" spc="0" normalizeH="0" baseline="0" noProof="0" dirty="0">
              <a:ln>
                <a:noFill/>
              </a:ln>
              <a:solidFill>
                <a:srgbClr val="FF0000"/>
              </a:solidFill>
              <a:effectLst/>
              <a:uLnTx/>
              <a:uFillTx/>
              <a:latin typeface="Berlin Sans FB" pitchFamily="34" charset="0"/>
              <a:ea typeface="+mj-ea"/>
              <a:cs typeface="+mj-cs"/>
            </a:endParaRPr>
          </a:p>
        </p:txBody>
      </p:sp>
      <p:graphicFrame>
        <p:nvGraphicFramePr>
          <p:cNvPr id="6" name="Espace réservé du contenu 3"/>
          <p:cNvGraphicFramePr>
            <a:graphicFrameLocks/>
          </p:cNvGraphicFramePr>
          <p:nvPr/>
        </p:nvGraphicFramePr>
        <p:xfrm>
          <a:off x="214282" y="1357298"/>
          <a:ext cx="8715436" cy="4480560"/>
        </p:xfrm>
        <a:graphic>
          <a:graphicData uri="http://schemas.openxmlformats.org/drawingml/2006/table">
            <a:tbl>
              <a:tblPr firstRow="1" bandRow="1">
                <a:tableStyleId>{BC89EF96-8CEA-46FF-86C4-4CE0E7609802}</a:tableStyleId>
              </a:tblPr>
              <a:tblGrid>
                <a:gridCol w="726261"/>
                <a:gridCol w="7989175"/>
              </a:tblGrid>
              <a:tr h="370840">
                <a:tc>
                  <a:txBody>
                    <a:bodyPr/>
                    <a:lstStyle/>
                    <a:p>
                      <a:endParaRPr lang="fr-FR" sz="2000" b="1" dirty="0"/>
                    </a:p>
                  </a:txBody>
                  <a:tcPr/>
                </a:tc>
                <a:tc>
                  <a:txBody>
                    <a:bodyPr/>
                    <a:lstStyle/>
                    <a:p>
                      <a:r>
                        <a:rPr lang="fr-FR" sz="2000" b="1" dirty="0" smtClean="0"/>
                        <a:t>Contraintes et obstacles rencontrés </a:t>
                      </a:r>
                      <a:endParaRPr lang="fr-FR" sz="2000" b="1" dirty="0"/>
                    </a:p>
                  </a:txBody>
                  <a:tcPr/>
                </a:tc>
              </a:tr>
              <a:tr h="370840">
                <a:tc>
                  <a:txBody>
                    <a:bodyPr/>
                    <a:lstStyle/>
                    <a:p>
                      <a:r>
                        <a:rPr lang="fr-FR" sz="2000" b="1" dirty="0" smtClean="0">
                          <a:solidFill>
                            <a:schemeClr val="tx1"/>
                          </a:solidFill>
                        </a:rPr>
                        <a:t>1</a:t>
                      </a:r>
                      <a:endParaRPr lang="fr-FR" sz="2000" b="1" dirty="0">
                        <a:solidFill>
                          <a:schemeClr val="tx1"/>
                        </a:solidFill>
                      </a:endParaRPr>
                    </a:p>
                  </a:txBody>
                  <a:tcPr/>
                </a:tc>
                <a:tc>
                  <a:txBody>
                    <a:bodyPr/>
                    <a:lstStyle/>
                    <a:p>
                      <a:r>
                        <a:rPr lang="fr-FR" sz="2000" b="1" dirty="0" smtClean="0">
                          <a:solidFill>
                            <a:schemeClr val="tx1"/>
                          </a:solidFill>
                        </a:rPr>
                        <a:t>Coût de la mise en place d’une démarche qualité</a:t>
                      </a:r>
                      <a:endParaRPr lang="fr-FR" sz="2000" b="1" dirty="0">
                        <a:solidFill>
                          <a:schemeClr val="tx1"/>
                        </a:solidFill>
                      </a:endParaRPr>
                    </a:p>
                  </a:txBody>
                  <a:tcPr/>
                </a:tc>
              </a:tr>
              <a:tr h="370840">
                <a:tc>
                  <a:txBody>
                    <a:bodyPr/>
                    <a:lstStyle/>
                    <a:p>
                      <a:r>
                        <a:rPr lang="fr-FR" sz="2000" b="1" dirty="0" smtClean="0">
                          <a:solidFill>
                            <a:schemeClr val="tx1"/>
                          </a:solidFill>
                        </a:rPr>
                        <a:t>2</a:t>
                      </a:r>
                      <a:endParaRPr lang="fr-FR" sz="2000" b="1" dirty="0">
                        <a:solidFill>
                          <a:schemeClr val="tx1"/>
                        </a:solidFill>
                      </a:endParaRPr>
                    </a:p>
                  </a:txBody>
                  <a:tcPr/>
                </a:tc>
                <a:tc>
                  <a:txBody>
                    <a:bodyPr/>
                    <a:lstStyle/>
                    <a:p>
                      <a:r>
                        <a:rPr lang="fr-FR" sz="2000" b="1" dirty="0" smtClean="0">
                          <a:solidFill>
                            <a:schemeClr val="tx1"/>
                          </a:solidFill>
                        </a:rPr>
                        <a:t>Le changement des méthodes</a:t>
                      </a:r>
                      <a:r>
                        <a:rPr lang="fr-FR" sz="2000" b="1" baseline="0" dirty="0" smtClean="0">
                          <a:solidFill>
                            <a:schemeClr val="tx1"/>
                          </a:solidFill>
                        </a:rPr>
                        <a:t> de travail</a:t>
                      </a:r>
                      <a:endParaRPr lang="fr-FR" sz="2000" b="1" dirty="0">
                        <a:solidFill>
                          <a:schemeClr val="tx1"/>
                        </a:solidFill>
                      </a:endParaRPr>
                    </a:p>
                  </a:txBody>
                  <a:tcPr/>
                </a:tc>
              </a:tr>
              <a:tr h="370840">
                <a:tc>
                  <a:txBody>
                    <a:bodyPr/>
                    <a:lstStyle/>
                    <a:p>
                      <a:r>
                        <a:rPr lang="fr-FR" sz="2000" b="1" dirty="0" smtClean="0">
                          <a:solidFill>
                            <a:schemeClr val="tx1"/>
                          </a:solidFill>
                        </a:rPr>
                        <a:t>3</a:t>
                      </a:r>
                      <a:endParaRPr lang="fr-FR" sz="2000" b="1" dirty="0">
                        <a:solidFill>
                          <a:schemeClr val="tx1"/>
                        </a:solidFill>
                      </a:endParaRPr>
                    </a:p>
                  </a:txBody>
                  <a:tcPr/>
                </a:tc>
                <a:tc>
                  <a:txBody>
                    <a:bodyPr/>
                    <a:lstStyle/>
                    <a:p>
                      <a:r>
                        <a:rPr lang="fr-FR" sz="2000" b="1" dirty="0" smtClean="0">
                          <a:solidFill>
                            <a:schemeClr val="tx1"/>
                          </a:solidFill>
                        </a:rPr>
                        <a:t>Augmentation pour un début la charge de travail, le volume des consommables et une abondante</a:t>
                      </a:r>
                      <a:r>
                        <a:rPr lang="fr-FR" sz="2000" b="1" baseline="0" dirty="0" smtClean="0">
                          <a:solidFill>
                            <a:schemeClr val="tx1"/>
                          </a:solidFill>
                        </a:rPr>
                        <a:t> documentation</a:t>
                      </a:r>
                      <a:endParaRPr lang="fr-FR" sz="2000" b="1" dirty="0">
                        <a:solidFill>
                          <a:schemeClr val="tx1"/>
                        </a:solidFill>
                      </a:endParaRPr>
                    </a:p>
                  </a:txBody>
                  <a:tcPr/>
                </a:tc>
              </a:tr>
              <a:tr h="370840">
                <a:tc>
                  <a:txBody>
                    <a:bodyPr/>
                    <a:lstStyle/>
                    <a:p>
                      <a:r>
                        <a:rPr lang="fr-FR" sz="2000" b="1" dirty="0" smtClean="0">
                          <a:solidFill>
                            <a:schemeClr val="tx1"/>
                          </a:solidFill>
                        </a:rPr>
                        <a:t>4</a:t>
                      </a:r>
                      <a:endParaRPr lang="fr-FR" sz="2000" b="1" dirty="0">
                        <a:solidFill>
                          <a:schemeClr val="tx1"/>
                        </a:solidFill>
                      </a:endParaRPr>
                    </a:p>
                  </a:txBody>
                  <a:tcPr/>
                </a:tc>
                <a:tc>
                  <a:txBody>
                    <a:bodyPr/>
                    <a:lstStyle/>
                    <a:p>
                      <a:r>
                        <a:rPr lang="fr-FR" sz="2000" b="1" dirty="0" smtClean="0">
                          <a:solidFill>
                            <a:schemeClr val="tx1"/>
                          </a:solidFill>
                        </a:rPr>
                        <a:t>Formalisme </a:t>
                      </a:r>
                      <a:endParaRPr lang="fr-FR" sz="2000" b="1" dirty="0">
                        <a:solidFill>
                          <a:schemeClr val="tx1"/>
                        </a:solidFill>
                      </a:endParaRPr>
                    </a:p>
                  </a:txBody>
                  <a:tcPr/>
                </a:tc>
              </a:tr>
              <a:tr h="370840">
                <a:tc>
                  <a:txBody>
                    <a:bodyPr/>
                    <a:lstStyle/>
                    <a:p>
                      <a:r>
                        <a:rPr lang="fr-FR" sz="2000" b="1" dirty="0" smtClean="0">
                          <a:solidFill>
                            <a:schemeClr val="tx1"/>
                          </a:solidFill>
                        </a:rPr>
                        <a:t>5</a:t>
                      </a:r>
                      <a:endParaRPr lang="fr-FR" sz="2000" b="1" dirty="0">
                        <a:solidFill>
                          <a:schemeClr val="tx1"/>
                        </a:solidFill>
                      </a:endParaRPr>
                    </a:p>
                  </a:txBody>
                  <a:tcPr/>
                </a:tc>
                <a:tc>
                  <a:txBody>
                    <a:bodyPr/>
                    <a:lstStyle/>
                    <a:p>
                      <a:r>
                        <a:rPr lang="fr-FR" sz="2000" b="1" dirty="0" smtClean="0">
                          <a:solidFill>
                            <a:schemeClr val="tx1"/>
                          </a:solidFill>
                        </a:rPr>
                        <a:t>Difficultés à répondre aux exigences de la norme</a:t>
                      </a:r>
                      <a:endParaRPr lang="fr-FR" sz="2000" b="1" dirty="0">
                        <a:solidFill>
                          <a:schemeClr val="tx1"/>
                        </a:solidFill>
                      </a:endParaRPr>
                    </a:p>
                  </a:txBody>
                  <a:tcPr/>
                </a:tc>
              </a:tr>
              <a:tr h="370840">
                <a:tc>
                  <a:txBody>
                    <a:bodyPr/>
                    <a:lstStyle/>
                    <a:p>
                      <a:r>
                        <a:rPr lang="fr-FR" sz="2000" b="1" dirty="0" smtClean="0">
                          <a:solidFill>
                            <a:schemeClr val="tx1"/>
                          </a:solidFill>
                        </a:rPr>
                        <a:t>6</a:t>
                      </a:r>
                      <a:endParaRPr lang="fr-FR" sz="2000" b="1" dirty="0">
                        <a:solidFill>
                          <a:schemeClr val="tx1"/>
                        </a:solidFill>
                      </a:endParaRPr>
                    </a:p>
                  </a:txBody>
                  <a:tcPr/>
                </a:tc>
                <a:tc>
                  <a:txBody>
                    <a:bodyPr/>
                    <a:lstStyle/>
                    <a:p>
                      <a:r>
                        <a:rPr lang="fr-FR" sz="2000" b="1" dirty="0" smtClean="0">
                          <a:solidFill>
                            <a:schemeClr val="tx1"/>
                          </a:solidFill>
                        </a:rPr>
                        <a:t>La durée de la mise en place</a:t>
                      </a:r>
                      <a:endParaRPr lang="fr-FR" sz="2000" b="1" dirty="0">
                        <a:solidFill>
                          <a:schemeClr val="tx1"/>
                        </a:solidFill>
                      </a:endParaRPr>
                    </a:p>
                  </a:txBody>
                  <a:tcPr/>
                </a:tc>
              </a:tr>
              <a:tr h="370840">
                <a:tc>
                  <a:txBody>
                    <a:bodyPr/>
                    <a:lstStyle/>
                    <a:p>
                      <a:r>
                        <a:rPr lang="fr-FR" sz="2000" b="1" dirty="0" smtClean="0">
                          <a:solidFill>
                            <a:schemeClr val="tx1"/>
                          </a:solidFill>
                        </a:rPr>
                        <a:t>7</a:t>
                      </a:r>
                      <a:endParaRPr lang="fr-FR" sz="2000" b="1"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b="1" dirty="0" smtClean="0">
                          <a:solidFill>
                            <a:schemeClr val="tx1"/>
                          </a:solidFill>
                        </a:rPr>
                        <a:t>Modification des habitudes et la résistance des agents au changement</a:t>
                      </a:r>
                    </a:p>
                  </a:txBody>
                  <a:tcPr/>
                </a:tc>
              </a:tr>
              <a:tr h="370840">
                <a:tc>
                  <a:txBody>
                    <a:bodyPr/>
                    <a:lstStyle/>
                    <a:p>
                      <a:r>
                        <a:rPr lang="fr-FR" sz="2000" b="1" dirty="0" smtClean="0">
                          <a:solidFill>
                            <a:schemeClr val="tx1"/>
                          </a:solidFill>
                        </a:rPr>
                        <a:t>8</a:t>
                      </a:r>
                      <a:endParaRPr lang="fr-FR" sz="2000" b="1"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b="1" dirty="0" smtClean="0">
                          <a:solidFill>
                            <a:schemeClr val="tx1"/>
                          </a:solidFill>
                        </a:rPr>
                        <a:t>La démarche</a:t>
                      </a:r>
                      <a:r>
                        <a:rPr lang="fr-FR" sz="2000" b="1" baseline="0" dirty="0" smtClean="0">
                          <a:solidFill>
                            <a:schemeClr val="tx1"/>
                          </a:solidFill>
                        </a:rPr>
                        <a:t> qualité demande beaucoup de temps et de travail (le temps minimum est celui nécessaire pour se conformer aux exigences de la norme)</a:t>
                      </a:r>
                      <a:endParaRPr lang="fr-FR" sz="2000" b="1" dirty="0" smtClean="0">
                        <a:solidFill>
                          <a:schemeClr val="tx1"/>
                        </a:solidFill>
                      </a:endParaRPr>
                    </a:p>
                  </a:txBody>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142844" y="1000108"/>
            <a:ext cx="8858312" cy="5357850"/>
          </a:xfrm>
        </p:spPr>
        <p:txBody>
          <a:bodyPr>
            <a:noAutofit/>
          </a:bodyPr>
          <a:lstStyle/>
          <a:p>
            <a:pPr algn="l"/>
            <a:r>
              <a:rPr lang="fr-FR" sz="2000" b="1" dirty="0" smtClean="0">
                <a:latin typeface="Berlin Sans FB" pitchFamily="34" charset="0"/>
              </a:rPr>
              <a:t/>
            </a:r>
            <a:br>
              <a:rPr lang="fr-FR" sz="2000" b="1" dirty="0" smtClean="0">
                <a:latin typeface="Berlin Sans FB" pitchFamily="34" charset="0"/>
              </a:rPr>
            </a:br>
            <a:r>
              <a:rPr lang="fr-FR" sz="1800" dirty="0" smtClean="0">
                <a:latin typeface="Berlin Sans FB" pitchFamily="34" charset="0"/>
              </a:rPr>
              <a:t>La mise en œuvre d'un système qualité contribue également à gérer activement les risques d'une entreprise.</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2000" b="1" dirty="0" smtClean="0">
                <a:latin typeface="Berlin Sans FB" pitchFamily="34" charset="0"/>
              </a:rPr>
              <a:t>D.1- Un impératif : Le soutien de la Direction</a:t>
            </a:r>
            <a:r>
              <a:rPr lang="fr-FR" sz="1800" b="1" dirty="0" smtClean="0">
                <a:latin typeface="Berlin Sans FB" pitchFamily="34" charset="0"/>
              </a:rPr>
              <a:t/>
            </a:r>
            <a:br>
              <a:rPr lang="fr-FR" sz="1800" b="1"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Le chef d'entreprise doit être un vecteur pour la démarche qualité, par sa motivation et par les moyens financiers qu'il allouera aux services responsables.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2000" b="1" dirty="0" smtClean="0">
                <a:latin typeface="Berlin Sans FB" pitchFamily="34" charset="0"/>
              </a:rPr>
              <a:t>D.2- Faire le nécessaire et faire vivre la démarche qualité</a:t>
            </a:r>
            <a:r>
              <a:rPr lang="fr-FR" sz="1800" b="1" dirty="0" smtClean="0">
                <a:latin typeface="Berlin Sans FB" pitchFamily="34" charset="0"/>
              </a:rPr>
              <a:t/>
            </a:r>
            <a:br>
              <a:rPr lang="fr-FR" sz="1800" b="1" dirty="0" smtClean="0">
                <a:latin typeface="Berlin Sans FB" pitchFamily="34" charset="0"/>
              </a:rPr>
            </a:br>
            <a:r>
              <a:rPr lang="fr-FR" sz="1800" dirty="0" smtClean="0">
                <a:latin typeface="Berlin Sans FB" pitchFamily="34" charset="0"/>
              </a:rPr>
              <a:t> Un système trop complexe va progressivement être de moins en moins efficace.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2000" b="1" dirty="0" smtClean="0">
                <a:latin typeface="Berlin Sans FB" pitchFamily="34" charset="0"/>
              </a:rPr>
              <a:t>D.3- Se concentrer sur le produit</a:t>
            </a:r>
            <a:r>
              <a:rPr lang="fr-FR" sz="1800" b="1" dirty="0" smtClean="0">
                <a:latin typeface="Berlin Sans FB" pitchFamily="34" charset="0"/>
              </a:rPr>
              <a:t/>
            </a:r>
            <a:br>
              <a:rPr lang="fr-FR" sz="1800" b="1" dirty="0" smtClean="0">
                <a:latin typeface="Berlin Sans FB" pitchFamily="34" charset="0"/>
              </a:rPr>
            </a:br>
            <a:r>
              <a:rPr lang="fr-FR" sz="1800" dirty="0" smtClean="0">
                <a:latin typeface="Berlin Sans FB" pitchFamily="34" charset="0"/>
              </a:rPr>
              <a:t>Ce que le client achète, c'est le produit et non le système qualité.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 </a:t>
            </a:r>
            <a:r>
              <a:rPr lang="fr-FR" sz="2000" b="1" dirty="0" smtClean="0">
                <a:latin typeface="Berlin Sans FB" pitchFamily="34" charset="0"/>
              </a:rPr>
              <a:t>D.4- Ne pas perdre de vue la satisfaction du client</a:t>
            </a:r>
            <a:r>
              <a:rPr lang="fr-FR" sz="1800" b="1" dirty="0" smtClean="0">
                <a:latin typeface="Berlin Sans FB" pitchFamily="34" charset="0"/>
              </a:rPr>
              <a:t/>
            </a:r>
            <a:br>
              <a:rPr lang="fr-FR" sz="1800" b="1" dirty="0" smtClean="0">
                <a:latin typeface="Berlin Sans FB" pitchFamily="34" charset="0"/>
              </a:rPr>
            </a:br>
            <a:r>
              <a:rPr lang="fr-FR" sz="1800" dirty="0" smtClean="0">
                <a:latin typeface="Berlin Sans FB" pitchFamily="34" charset="0"/>
              </a:rPr>
              <a:t> La séduction est l'image du ratio qualité/coût. Assurer la qualité des prestations, tout en assurant la qualité du produit, et en réduisant les coûts de fabrication est donc devenue essentielle et stratégique. </a:t>
            </a:r>
            <a:br>
              <a:rPr lang="fr-FR" sz="1800" dirty="0" smtClean="0">
                <a:latin typeface="Berlin Sans FB" pitchFamily="34" charset="0"/>
              </a:rPr>
            </a:br>
            <a:r>
              <a:rPr lang="fr-FR" sz="1800" dirty="0" smtClean="0">
                <a:latin typeface="Berlin Sans FB" pitchFamily="34" charset="0"/>
              </a:rPr>
              <a:t/>
            </a:r>
            <a:br>
              <a:rPr lang="fr-FR" sz="1800" dirty="0" smtClean="0">
                <a:latin typeface="Berlin Sans FB" pitchFamily="34" charset="0"/>
              </a:rPr>
            </a:br>
            <a:endParaRPr lang="fr-FR" sz="18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11</a:t>
            </a:fld>
            <a:endParaRPr lang="fr-FR"/>
          </a:p>
        </p:txBody>
      </p:sp>
      <p:sp>
        <p:nvSpPr>
          <p:cNvPr id="9" name="Rectangle 8"/>
          <p:cNvSpPr/>
          <p:nvPr/>
        </p:nvSpPr>
        <p:spPr>
          <a:xfrm>
            <a:off x="2000232" y="214290"/>
            <a:ext cx="5786478" cy="646331"/>
          </a:xfrm>
          <a:prstGeom prst="rect">
            <a:avLst/>
          </a:prstGeom>
        </p:spPr>
        <p:txBody>
          <a:bodyPr wrap="square">
            <a:spAutoFit/>
          </a:bodyPr>
          <a:lstStyle/>
          <a:p>
            <a:pPr lvl="0" fontAlgn="base">
              <a:lnSpc>
                <a:spcPct val="150000"/>
              </a:lnSpc>
              <a:spcBef>
                <a:spcPct val="0"/>
              </a:spcBef>
              <a:spcAft>
                <a:spcPct val="0"/>
              </a:spcAft>
            </a:pPr>
            <a:r>
              <a:rPr lang="fr-FR" sz="2400" b="1" dirty="0" smtClean="0">
                <a:latin typeface="Berlin Sans FB" pitchFamily="34" charset="0"/>
                <a:ea typeface="Times New Roman" pitchFamily="18" charset="0"/>
                <a:cs typeface="Times New Roman" pitchFamily="18" charset="0"/>
              </a:rPr>
              <a:t>D- Suggestions</a:t>
            </a:r>
            <a:endParaRPr lang="fr-FR" sz="2400" dirty="0" smtClean="0">
              <a:latin typeface="Berlin Sans FB"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0" name="Image 9"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1"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2" name="ZoneTexte 11"/>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2214546" y="642918"/>
            <a:ext cx="5414946" cy="928694"/>
          </a:xfrm>
        </p:spPr>
        <p:txBody>
          <a:bodyPr>
            <a:normAutofit/>
          </a:bodyPr>
          <a:lstStyle/>
          <a:p>
            <a:r>
              <a:rPr lang="fr-FR" sz="2800" dirty="0" smtClean="0">
                <a:latin typeface="Berlin Sans FB Demi" pitchFamily="34" charset="0"/>
              </a:rPr>
              <a:t>CONCLUSION</a:t>
            </a:r>
            <a:endParaRPr lang="fr-FR" sz="2800" dirty="0">
              <a:latin typeface="Berlin Sans FB Demi" pitchFamily="34" charset="0"/>
            </a:endParaRPr>
          </a:p>
        </p:txBody>
      </p:sp>
      <p:sp>
        <p:nvSpPr>
          <p:cNvPr id="3" name="Sous-titre 2"/>
          <p:cNvSpPr>
            <a:spLocks noGrp="1"/>
          </p:cNvSpPr>
          <p:nvPr>
            <p:ph type="subTitle" idx="1"/>
          </p:nvPr>
        </p:nvSpPr>
        <p:spPr>
          <a:xfrm>
            <a:off x="285720" y="1571612"/>
            <a:ext cx="8643998" cy="4071966"/>
          </a:xfrm>
        </p:spPr>
        <p:txBody>
          <a:bodyPr>
            <a:noAutofit/>
          </a:bodyPr>
          <a:lstStyle/>
          <a:p>
            <a:pPr algn="just">
              <a:lnSpc>
                <a:spcPct val="150000"/>
              </a:lnSpc>
            </a:pPr>
            <a:r>
              <a:rPr lang="fr-FR" sz="1800" dirty="0" smtClean="0">
                <a:solidFill>
                  <a:schemeClr val="tx1"/>
                </a:solidFill>
                <a:latin typeface="Berlin Sans FB" pitchFamily="34" charset="0"/>
              </a:rPr>
              <a:t>Je remercie une fois de plus l’ANOR qui a pensé que ECTA-BTP Sarl devait partager son expérience avec le panel des experts choisis pour cette concertation.</a:t>
            </a:r>
          </a:p>
          <a:p>
            <a:pPr algn="just">
              <a:lnSpc>
                <a:spcPct val="150000"/>
              </a:lnSpc>
            </a:pPr>
            <a:r>
              <a:rPr lang="fr-FR" sz="1800" dirty="0" smtClean="0">
                <a:solidFill>
                  <a:schemeClr val="tx1"/>
                </a:solidFill>
                <a:latin typeface="Berlin Sans FB" pitchFamily="34" charset="0"/>
              </a:rPr>
              <a:t>Je vais m’étendre en exhortant celles des entreprises qui trainent encore le pas de se lancer rapidement dans la démarche qualité.</a:t>
            </a:r>
          </a:p>
          <a:p>
            <a:pPr algn="just">
              <a:lnSpc>
                <a:spcPct val="150000"/>
              </a:lnSpc>
            </a:pPr>
            <a:endParaRPr lang="fr-FR" sz="1200" dirty="0" smtClean="0">
              <a:solidFill>
                <a:schemeClr val="tx1"/>
              </a:solidFill>
              <a:latin typeface="Berlin Sans FB" pitchFamily="34" charset="0"/>
            </a:endParaRPr>
          </a:p>
          <a:p>
            <a:pPr algn="just">
              <a:lnSpc>
                <a:spcPct val="150000"/>
              </a:lnSpc>
            </a:pPr>
            <a:r>
              <a:rPr lang="fr-FR" sz="1800" dirty="0" smtClean="0">
                <a:solidFill>
                  <a:schemeClr val="tx1"/>
                </a:solidFill>
                <a:latin typeface="Berlin Sans FB" pitchFamily="34" charset="0"/>
              </a:rPr>
              <a:t>Enfin, permettez moi cette suggestion à l’encontre du Gouvernement , de l’ONUDI, de l’ANOR et des partenaires bilatéraux ; la démarche qualité demeure à ce jour la meilleure garantie de compétitivité de nos entreprises et PME et par conséquent de nos fragiles économies . La création d’un fond de soutient aux entreprises engagées dans la démarche qualité nous rendra plus compétitif dans l’économie mondiale globalisée.</a:t>
            </a:r>
            <a:endParaRPr lang="fr-FR" sz="1800" dirty="0">
              <a:solidFill>
                <a:schemeClr val="tx1"/>
              </a:solidFill>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12</a:t>
            </a:fld>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2B136206-86FF-422E-BF35-6499AB20D898}" type="slidenum">
              <a:rPr lang="fr-FR" smtClean="0"/>
              <a:pPr/>
              <a:t>2</a:t>
            </a:fld>
            <a:endParaRPr lang="fr-FR"/>
          </a:p>
        </p:txBody>
      </p:sp>
      <p:sp>
        <p:nvSpPr>
          <p:cNvPr id="10" name="Sous-titre 2"/>
          <p:cNvSpPr txBox="1">
            <a:spLocks/>
          </p:cNvSpPr>
          <p:nvPr/>
        </p:nvSpPr>
        <p:spPr>
          <a:xfrm>
            <a:off x="1785918" y="1142984"/>
            <a:ext cx="4572032" cy="428628"/>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800" b="1" i="0" u="none" strike="noStrike" kern="1200" cap="none" spc="0" normalizeH="0" baseline="0" noProof="0" dirty="0" smtClean="0">
                <a:ln>
                  <a:noFill/>
                </a:ln>
                <a:solidFill>
                  <a:sysClr val="windowText" lastClr="000000"/>
                </a:solidFill>
                <a:effectLst/>
                <a:uLnTx/>
                <a:uFillTx/>
                <a:latin typeface="Berlin Sans FB" pitchFamily="34" charset="0"/>
                <a:ea typeface="+mn-ea"/>
                <a:cs typeface="+mn-cs"/>
              </a:rPr>
              <a:t>Sommaire </a:t>
            </a:r>
            <a:endParaRPr kumimoji="0" lang="fr-FR" sz="2800" b="1" i="0" u="none" strike="noStrike" kern="1200" cap="none" spc="0" normalizeH="0" baseline="0" noProof="0" dirty="0">
              <a:ln>
                <a:noFill/>
              </a:ln>
              <a:solidFill>
                <a:sysClr val="windowText" lastClr="000000"/>
              </a:solidFill>
              <a:effectLst/>
              <a:uLnTx/>
              <a:uFillTx/>
              <a:latin typeface="Berlin Sans FB" pitchFamily="34" charset="0"/>
              <a:ea typeface="+mn-ea"/>
              <a:cs typeface="+mn-cs"/>
            </a:endParaRPr>
          </a:p>
        </p:txBody>
      </p:sp>
      <p:sp>
        <p:nvSpPr>
          <p:cNvPr id="11" name="Sous-titre 2"/>
          <p:cNvSpPr>
            <a:spLocks noGrp="1"/>
          </p:cNvSpPr>
          <p:nvPr>
            <p:ph type="subTitle" idx="1"/>
          </p:nvPr>
        </p:nvSpPr>
        <p:spPr>
          <a:xfrm>
            <a:off x="1428728" y="1643050"/>
            <a:ext cx="7143800" cy="4357718"/>
          </a:xfrm>
        </p:spPr>
        <p:txBody>
          <a:bodyPr>
            <a:noAutofit/>
          </a:bodyPr>
          <a:lstStyle/>
          <a:p>
            <a:pPr algn="l"/>
            <a:r>
              <a:rPr lang="fr-FR" sz="1800" b="1" dirty="0" smtClean="0">
                <a:solidFill>
                  <a:sysClr val="windowText" lastClr="000000"/>
                </a:solidFill>
                <a:latin typeface="Berlin Sans FB Demi" pitchFamily="34" charset="0"/>
              </a:rPr>
              <a:t>I- Mot introductif</a:t>
            </a:r>
          </a:p>
          <a:p>
            <a:pPr algn="l"/>
            <a:endParaRPr lang="fr-FR" sz="6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II- Présentation générale de ECTA-BTP Sarl</a:t>
            </a:r>
          </a:p>
          <a:p>
            <a:pPr algn="l"/>
            <a:endParaRPr lang="fr-FR" sz="6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III- Motivations à s’engager</a:t>
            </a:r>
          </a:p>
          <a:p>
            <a:pPr algn="l"/>
            <a:endParaRPr lang="fr-FR" sz="6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IV- Le chemin parcouru</a:t>
            </a:r>
          </a:p>
          <a:p>
            <a:pPr algn="l"/>
            <a:endParaRPr lang="fr-FR" sz="7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V- Feuille de route de ECTA-BTP Sarl pour la mise en place du SMQ </a:t>
            </a:r>
          </a:p>
          <a:p>
            <a:pPr algn="l"/>
            <a:endParaRPr lang="fr-FR" sz="6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VI- L’apport du Système de Management de la Qualité (SMQ) dans le fonctionnement de ECTA-BTP Sarl</a:t>
            </a:r>
          </a:p>
          <a:p>
            <a:pPr algn="l"/>
            <a:r>
              <a:rPr lang="fr-FR" sz="1800" b="1" dirty="0" smtClean="0">
                <a:solidFill>
                  <a:sysClr val="windowText" lastClr="000000"/>
                </a:solidFill>
                <a:latin typeface="Berlin Sans FB Demi" pitchFamily="34" charset="0"/>
              </a:rPr>
              <a:t>    A- Sur le plan interne</a:t>
            </a:r>
          </a:p>
          <a:p>
            <a:pPr algn="l"/>
            <a:r>
              <a:rPr lang="fr-FR" sz="1800" b="1" dirty="0" smtClean="0">
                <a:solidFill>
                  <a:sysClr val="windowText" lastClr="000000"/>
                </a:solidFill>
                <a:latin typeface="Berlin Sans FB Demi" pitchFamily="34" charset="0"/>
              </a:rPr>
              <a:t>    B- Sur le plan externe</a:t>
            </a:r>
          </a:p>
          <a:p>
            <a:pPr algn="l"/>
            <a:r>
              <a:rPr lang="fr-FR" sz="1800" b="1" dirty="0" smtClean="0">
                <a:solidFill>
                  <a:sysClr val="windowText" lastClr="000000"/>
                </a:solidFill>
                <a:latin typeface="Berlin Sans FB Demi" pitchFamily="34" charset="0"/>
              </a:rPr>
              <a:t>    C- Quelques Obstacles de mis en place de notre SMQ</a:t>
            </a:r>
          </a:p>
          <a:p>
            <a:pPr algn="l"/>
            <a:r>
              <a:rPr lang="fr-FR" sz="1800" b="1" dirty="0" smtClean="0">
                <a:solidFill>
                  <a:sysClr val="windowText" lastClr="000000"/>
                </a:solidFill>
                <a:latin typeface="Berlin Sans FB Demi" pitchFamily="34" charset="0"/>
              </a:rPr>
              <a:t>    D- Suggestions</a:t>
            </a:r>
          </a:p>
          <a:p>
            <a:pPr algn="l"/>
            <a:endParaRPr lang="fr-FR" sz="400" b="1" dirty="0" smtClean="0">
              <a:solidFill>
                <a:sysClr val="windowText" lastClr="000000"/>
              </a:solidFill>
              <a:latin typeface="Berlin Sans FB Demi" pitchFamily="34" charset="0"/>
            </a:endParaRPr>
          </a:p>
          <a:p>
            <a:pPr algn="l"/>
            <a:r>
              <a:rPr lang="fr-FR" sz="1800" b="1" dirty="0" smtClean="0">
                <a:solidFill>
                  <a:sysClr val="windowText" lastClr="000000"/>
                </a:solidFill>
                <a:latin typeface="Berlin Sans FB Demi" pitchFamily="34" charset="0"/>
              </a:rPr>
              <a:t>     Conclusion</a:t>
            </a:r>
            <a:endParaRPr lang="fr-FR" sz="1800" b="1" dirty="0">
              <a:solidFill>
                <a:sysClr val="windowText" lastClr="000000"/>
              </a:solidFill>
              <a:latin typeface="Berlin Sans FB Demi" pitchFamily="34" charset="0"/>
            </a:endParaRPr>
          </a:p>
        </p:txBody>
      </p:sp>
      <p:sp>
        <p:nvSpPr>
          <p:cNvPr id="12" name="Titre 1"/>
          <p:cNvSpPr>
            <a:spLocks noGrp="1"/>
          </p:cNvSpPr>
          <p:nvPr>
            <p:ph type="ctrTitle"/>
          </p:nvPr>
        </p:nvSpPr>
        <p:spPr>
          <a:xfrm>
            <a:off x="2143108" y="142852"/>
            <a:ext cx="6072230" cy="714380"/>
          </a:xfrm>
        </p:spPr>
        <p:txBody>
          <a:bodyPr>
            <a:noAutofit/>
          </a:bodyPr>
          <a:lstStyle/>
          <a:p>
            <a:r>
              <a:rPr lang="fr-FR" sz="2400" b="1" dirty="0" smtClean="0">
                <a:latin typeface="Berlin Sans FB" pitchFamily="34" charset="0"/>
              </a:rPr>
              <a:t>Démarche qualité et certification ISO 9001: 2008 de ECTA-BTP Sarl</a:t>
            </a:r>
            <a:endParaRPr lang="fr-FR" sz="2400" b="1" dirty="0">
              <a:latin typeface="Berlin Sans FB" pitchFamily="34" charset="0"/>
            </a:endParaRPr>
          </a:p>
        </p:txBody>
      </p:sp>
      <p:pic>
        <p:nvPicPr>
          <p:cNvPr id="17" name="Image 16"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8" name="Image 17" descr="C:\Documents and Settings\Chancelier\Bureau\ISO_9001.jpg"/>
          <p:cNvPicPr/>
          <p:nvPr/>
        </p:nvPicPr>
        <p:blipFill>
          <a:blip r:embed="rId3"/>
          <a:srcRect/>
          <a:stretch>
            <a:fillRect/>
          </a:stretch>
        </p:blipFill>
        <p:spPr bwMode="auto">
          <a:xfrm>
            <a:off x="2296" y="6000768"/>
            <a:ext cx="1035840" cy="468000"/>
          </a:xfrm>
          <a:prstGeom prst="rect">
            <a:avLst/>
          </a:prstGeom>
          <a:noFill/>
          <a:ln w="9525">
            <a:noFill/>
            <a:miter lim="800000"/>
            <a:headEnd/>
            <a:tailEnd/>
          </a:ln>
        </p:spPr>
      </p:pic>
      <p:sp>
        <p:nvSpPr>
          <p:cNvPr id="19" name="Rectangle 7"/>
          <p:cNvSpPr>
            <a:spLocks noChangeArrowheads="1"/>
          </p:cNvSpPr>
          <p:nvPr/>
        </p:nvSpPr>
        <p:spPr bwMode="auto">
          <a:xfrm>
            <a:off x="-33370" y="640082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20" name="ZoneTexte 19"/>
          <p:cNvSpPr txBox="1"/>
          <p:nvPr/>
        </p:nvSpPr>
        <p:spPr>
          <a:xfrm>
            <a:off x="2895524" y="6596414"/>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C:\Documents and Settings\Chancelier\Bureau\ISO_9001.jpg"/>
          <p:cNvPicPr/>
          <p:nvPr/>
        </p:nvPicPr>
        <p:blipFill>
          <a:blip r:embed="rId2"/>
          <a:srcRect/>
          <a:stretch>
            <a:fillRect/>
          </a:stretch>
        </p:blipFill>
        <p:spPr bwMode="auto">
          <a:xfrm>
            <a:off x="2296" y="6000768"/>
            <a:ext cx="1035840" cy="468000"/>
          </a:xfrm>
          <a:prstGeom prst="rect">
            <a:avLst/>
          </a:prstGeom>
          <a:noFill/>
          <a:ln w="9525">
            <a:noFill/>
            <a:miter lim="800000"/>
            <a:headEnd/>
            <a:tailEnd/>
          </a:ln>
        </p:spPr>
      </p:pic>
      <p:sp>
        <p:nvSpPr>
          <p:cNvPr id="2" name="Titre 1"/>
          <p:cNvSpPr>
            <a:spLocks noGrp="1"/>
          </p:cNvSpPr>
          <p:nvPr>
            <p:ph type="ctrTitle"/>
          </p:nvPr>
        </p:nvSpPr>
        <p:spPr>
          <a:xfrm>
            <a:off x="1928826" y="142852"/>
            <a:ext cx="6715140" cy="857255"/>
          </a:xfrm>
        </p:spPr>
        <p:txBody>
          <a:bodyPr>
            <a:normAutofit fontScale="90000"/>
          </a:bodyPr>
          <a:lstStyle/>
          <a:p>
            <a:r>
              <a:rPr lang="fr-FR" sz="2800" b="1" dirty="0" smtClean="0">
                <a:latin typeface="Berlin Sans FB Demi" pitchFamily="34" charset="0"/>
              </a:rPr>
              <a:t>I- Mot introductif du Directeur Général de ECTA-BTP Sarl</a:t>
            </a:r>
            <a:endParaRPr lang="fr-FR" sz="2800" b="1" dirty="0">
              <a:latin typeface="Berlin Sans FB Demi" pitchFamily="34" charset="0"/>
            </a:endParaRPr>
          </a:p>
        </p:txBody>
      </p:sp>
      <p:sp>
        <p:nvSpPr>
          <p:cNvPr id="3" name="Sous-titre 2"/>
          <p:cNvSpPr>
            <a:spLocks noGrp="1"/>
          </p:cNvSpPr>
          <p:nvPr>
            <p:ph type="subTitle" idx="1"/>
          </p:nvPr>
        </p:nvSpPr>
        <p:spPr>
          <a:xfrm>
            <a:off x="357158" y="1357298"/>
            <a:ext cx="8501122" cy="4572032"/>
          </a:xfrm>
        </p:spPr>
        <p:txBody>
          <a:bodyPr>
            <a:noAutofit/>
          </a:bodyPr>
          <a:lstStyle/>
          <a:p>
            <a:pPr algn="just"/>
            <a:r>
              <a:rPr lang="fr-FR" sz="1800" b="1" dirty="0" smtClean="0">
                <a:solidFill>
                  <a:schemeClr val="tx1"/>
                </a:solidFill>
                <a:latin typeface="Berlin Sans FB" pitchFamily="34" charset="0"/>
              </a:rPr>
              <a:t>	En ma Qualité de DG de ECTA-BTP Sarl,  je suis très honoré  de la confiance  portée à notre entreprise par la Direction Générale de l’ANOR et ses partenaires que je tiens vivement  à remercier  solennellement au nom de tout le personnel .</a:t>
            </a:r>
          </a:p>
          <a:p>
            <a:pPr algn="just"/>
            <a:r>
              <a:rPr lang="fr-FR" sz="1800" b="1" dirty="0" smtClean="0">
                <a:solidFill>
                  <a:schemeClr val="tx1"/>
                </a:solidFill>
                <a:latin typeface="Berlin Sans FB" pitchFamily="34" charset="0"/>
              </a:rPr>
              <a:t> 	Au nom des entreprises  certifiées du secteur privé en Général et celles du secteur des bâtiments et travaux publics en particulier, je tiens à apporter un témoignage vivant, sur la contribution de la démarche qualité dans l’amélioration de nos performances. </a:t>
            </a:r>
          </a:p>
          <a:p>
            <a:pPr algn="just"/>
            <a:r>
              <a:rPr lang="fr-FR" sz="1800" b="1" dirty="0" smtClean="0">
                <a:solidFill>
                  <a:schemeClr val="tx1"/>
                </a:solidFill>
                <a:latin typeface="Berlin Sans FB" pitchFamily="34" charset="0"/>
              </a:rPr>
              <a:t>	Pour cela mon propos s’articulera autour de  quatre  axes à savoir :</a:t>
            </a:r>
          </a:p>
          <a:p>
            <a:pPr algn="just">
              <a:buFont typeface="Wingdings" pitchFamily="2" charset="2"/>
              <a:buChar char="Ø"/>
            </a:pPr>
            <a:r>
              <a:rPr lang="fr-FR" sz="1800" b="1" dirty="0" smtClean="0">
                <a:solidFill>
                  <a:schemeClr val="tx1"/>
                </a:solidFill>
                <a:latin typeface="Berlin Sans FB" pitchFamily="34" charset="0"/>
              </a:rPr>
              <a:t> La présentation générale de ECTA-BTP Sarl</a:t>
            </a:r>
          </a:p>
          <a:p>
            <a:pPr algn="just">
              <a:buFont typeface="Wingdings" pitchFamily="2" charset="2"/>
              <a:buChar char="Ø"/>
            </a:pPr>
            <a:r>
              <a:rPr lang="fr-FR" sz="1800" b="1" dirty="0" smtClean="0">
                <a:solidFill>
                  <a:schemeClr val="tx1"/>
                </a:solidFill>
                <a:latin typeface="Berlin Sans FB" pitchFamily="34" charset="0"/>
              </a:rPr>
              <a:t>Les motivations à s’engager dans une démarche qualité;</a:t>
            </a:r>
          </a:p>
          <a:p>
            <a:pPr lvl="0" algn="just">
              <a:buFont typeface="Wingdings" pitchFamily="2" charset="2"/>
              <a:buChar char="Ø"/>
            </a:pPr>
            <a:r>
              <a:rPr lang="fr-FR" sz="1800" b="1" dirty="0" smtClean="0">
                <a:solidFill>
                  <a:schemeClr val="tx1"/>
                </a:solidFill>
                <a:latin typeface="Berlin Sans FB" pitchFamily="34" charset="0"/>
              </a:rPr>
              <a:t>Le chemin parcouru;</a:t>
            </a:r>
          </a:p>
          <a:p>
            <a:pPr lvl="0" algn="just">
              <a:buFont typeface="Wingdings" pitchFamily="2" charset="2"/>
              <a:buChar char="Ø"/>
            </a:pPr>
            <a:r>
              <a:rPr lang="fr-FR" sz="1800" b="1" dirty="0" smtClean="0">
                <a:solidFill>
                  <a:schemeClr val="tx1"/>
                </a:solidFill>
                <a:latin typeface="Berlin Sans FB" pitchFamily="34" charset="0"/>
              </a:rPr>
              <a:t>Les retombées du système qualité mis en place. </a:t>
            </a:r>
          </a:p>
          <a:p>
            <a:pPr algn="just"/>
            <a:r>
              <a:rPr lang="fr-FR" sz="1800" b="1" dirty="0" smtClean="0">
                <a:solidFill>
                  <a:schemeClr val="tx1"/>
                </a:solidFill>
                <a:latin typeface="Berlin Sans FB" pitchFamily="34" charset="0"/>
              </a:rPr>
              <a:t>	J’achèverai ce témoignage en présentant quelques risques  déterminants de l’échec  de la mise en place d’une démarche qualité.</a:t>
            </a:r>
          </a:p>
          <a:p>
            <a:pPr algn="just"/>
            <a:endParaRPr lang="fr-FR" sz="1800" b="1" dirty="0">
              <a:solidFill>
                <a:schemeClr val="tx1"/>
              </a:solidFill>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3</a:t>
            </a:fld>
            <a:endParaRPr lang="fr-FR"/>
          </a:p>
        </p:txBody>
      </p:sp>
      <p:pic>
        <p:nvPicPr>
          <p:cNvPr id="9" name="Image 8" descr="logo ecta"/>
          <p:cNvPicPr/>
          <p:nvPr/>
        </p:nvPicPr>
        <p:blipFill>
          <a:blip r:embed="rId3"/>
          <a:srcRect/>
          <a:stretch>
            <a:fillRect/>
          </a:stretch>
        </p:blipFill>
        <p:spPr bwMode="auto">
          <a:xfrm>
            <a:off x="-32" y="-24"/>
            <a:ext cx="1285884" cy="642942"/>
          </a:xfrm>
          <a:prstGeom prst="rect">
            <a:avLst/>
          </a:prstGeom>
          <a:noFill/>
          <a:ln w="9525">
            <a:noFill/>
            <a:miter lim="800000"/>
            <a:headEnd/>
            <a:tailEnd/>
          </a:ln>
        </p:spPr>
      </p:pic>
      <p:sp>
        <p:nvSpPr>
          <p:cNvPr id="11" name="Rectangle 7"/>
          <p:cNvSpPr>
            <a:spLocks noChangeArrowheads="1"/>
          </p:cNvSpPr>
          <p:nvPr/>
        </p:nvSpPr>
        <p:spPr bwMode="auto">
          <a:xfrm>
            <a:off x="-33370" y="6400824"/>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2" name="ZoneTexte 11"/>
          <p:cNvSpPr txBox="1"/>
          <p:nvPr/>
        </p:nvSpPr>
        <p:spPr>
          <a:xfrm>
            <a:off x="2895524" y="6596414"/>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3" name="Image 12" descr="C:\Documents and Settings\Chancelier\Bureau\ISO_9001.jpg"/>
          <p:cNvPicPr/>
          <p:nvPr/>
        </p:nvPicPr>
        <p:blipFill>
          <a:blip r:embed="rId3"/>
          <a:srcRect/>
          <a:stretch>
            <a:fillRect/>
          </a:stretch>
        </p:blipFill>
        <p:spPr bwMode="auto">
          <a:xfrm>
            <a:off x="2296" y="6000768"/>
            <a:ext cx="1035840" cy="468000"/>
          </a:xfrm>
          <a:prstGeom prst="rect">
            <a:avLst/>
          </a:prstGeom>
          <a:noFill/>
          <a:ln w="9525">
            <a:noFill/>
            <a:miter lim="800000"/>
            <a:headEnd/>
            <a:tailEnd/>
          </a:ln>
        </p:spPr>
      </p:pic>
      <p:sp>
        <p:nvSpPr>
          <p:cNvPr id="2" name="Titre 1"/>
          <p:cNvSpPr>
            <a:spLocks noGrp="1"/>
          </p:cNvSpPr>
          <p:nvPr>
            <p:ph type="ctrTitle"/>
          </p:nvPr>
        </p:nvSpPr>
        <p:spPr>
          <a:xfrm>
            <a:off x="1728822" y="-24"/>
            <a:ext cx="6557954" cy="642942"/>
          </a:xfrm>
        </p:spPr>
        <p:txBody>
          <a:bodyPr>
            <a:normAutofit fontScale="90000"/>
          </a:bodyPr>
          <a:lstStyle/>
          <a:p>
            <a:r>
              <a:rPr lang="fr-FR" sz="2400" b="1" dirty="0" smtClean="0">
                <a:latin typeface="Berlin Sans FB" pitchFamily="34" charset="0"/>
              </a:rPr>
              <a:t>II- PRESENTATION GENRALE DE ECTA-BTP Sarl</a:t>
            </a:r>
            <a:endParaRPr lang="fr-FR" sz="2400" b="1"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4</a:t>
            </a:fld>
            <a:endParaRPr lang="fr-FR"/>
          </a:p>
        </p:txBody>
      </p:sp>
      <p:sp>
        <p:nvSpPr>
          <p:cNvPr id="10" name="Sous-titre 2"/>
          <p:cNvSpPr txBox="1">
            <a:spLocks/>
          </p:cNvSpPr>
          <p:nvPr/>
        </p:nvSpPr>
        <p:spPr>
          <a:xfrm>
            <a:off x="571472" y="571480"/>
            <a:ext cx="7929618" cy="5357850"/>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fr-FR" sz="800" b="1" u="sng"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000" b="1" i="0" strike="noStrike" kern="1200" cap="none" spc="0" normalizeH="0" baseline="0" noProof="0" dirty="0" smtClean="0">
                <a:ln>
                  <a:noFill/>
                </a:ln>
                <a:effectLst/>
                <a:uLnTx/>
                <a:uFillTx/>
                <a:latin typeface="Berlin Sans FB Demi" pitchFamily="34" charset="0"/>
                <a:ea typeface="+mn-ea"/>
                <a:cs typeface="+mn-cs"/>
              </a:rPr>
              <a:t>ECTA-BTP Sarl </a:t>
            </a:r>
            <a:r>
              <a:rPr lang="fr-FR" sz="2000" b="1" dirty="0" smtClean="0">
                <a:latin typeface="Berlin Sans FB Demi" pitchFamily="34" charset="0"/>
              </a:rPr>
              <a:t>(</a:t>
            </a:r>
            <a:r>
              <a:rPr kumimoji="0" lang="fr-FR" sz="2000" b="1" i="0" strike="noStrike" kern="1200" cap="none" spc="0" normalizeH="0" baseline="0" noProof="0" dirty="0" smtClean="0">
                <a:ln>
                  <a:noFill/>
                </a:ln>
                <a:effectLst/>
                <a:uLnTx/>
                <a:uFillTx/>
                <a:latin typeface="Berlin Sans FB Demi" pitchFamily="34" charset="0"/>
                <a:ea typeface="+mn-ea"/>
                <a:cs typeface="+mn-cs"/>
              </a:rPr>
              <a:t>Etablissement Camerounais des Techniciens Associés en Bâtiment et Travaux</a:t>
            </a:r>
            <a:r>
              <a:rPr kumimoji="0" lang="fr-FR" sz="2000" b="1" i="0" strike="noStrike" kern="1200" cap="none" spc="0" normalizeH="0" noProof="0" dirty="0" smtClean="0">
                <a:ln>
                  <a:noFill/>
                </a:ln>
                <a:effectLst/>
                <a:uLnTx/>
                <a:uFillTx/>
                <a:latin typeface="Berlin Sans FB Demi" pitchFamily="34" charset="0"/>
                <a:ea typeface="+mn-ea"/>
                <a:cs typeface="+mn-cs"/>
              </a:rPr>
              <a:t> Publics)</a:t>
            </a:r>
            <a:r>
              <a:rPr lang="fr-FR" sz="2000" b="1" dirty="0" smtClean="0">
                <a:latin typeface="Berlin Sans FB Demi" pitchFamily="34" charset="0"/>
              </a:rPr>
              <a:t> est un bureau d’Etudes Techniques d’Ingénierie indépendant, fondé en 1989.</a:t>
            </a:r>
            <a:endParaRPr kumimoji="0" lang="fr-FR" sz="1800" b="1" i="0" strike="noStrike" kern="1200" cap="none" spc="0" normalizeH="0" baseline="0" noProof="0" dirty="0" smtClean="0">
              <a:ln>
                <a:noFill/>
              </a:ln>
              <a:effectLst/>
              <a:uLnTx/>
              <a:uFillTx/>
              <a:latin typeface="Berlin Sans FB Demi"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700" b="0" i="0" u="none" strike="noStrike" kern="1200" cap="none" spc="0" normalizeH="0" baseline="0" noProof="0" dirty="0" smtClean="0">
              <a:ln>
                <a:noFill/>
              </a:ln>
              <a:effectLst/>
              <a:uLnTx/>
              <a:uFillTx/>
              <a:latin typeface="Berlin Sans FB Demi"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000" b="1" i="0" u="none" strike="noStrike" kern="1200" cap="none" spc="0" normalizeH="0" baseline="0" noProof="0" dirty="0" smtClean="0">
                <a:ln>
                  <a:noFill/>
                </a:ln>
                <a:effectLst/>
                <a:uLnTx/>
                <a:uFillTx/>
                <a:latin typeface="Berlin Sans FB Demi" pitchFamily="34" charset="0"/>
                <a:ea typeface="+mn-ea"/>
                <a:cs typeface="+mn-cs"/>
              </a:rPr>
              <a:t>ECTA-BTP Sarl </a:t>
            </a:r>
            <a:r>
              <a:rPr kumimoji="0" lang="fr-FR" sz="2000" b="0" i="0" u="none" strike="noStrike" kern="1200" cap="none" spc="0" normalizeH="0" baseline="0" noProof="0" dirty="0" smtClean="0">
                <a:ln>
                  <a:noFill/>
                </a:ln>
                <a:effectLst/>
                <a:uLnTx/>
                <a:uFillTx/>
                <a:latin typeface="Berlin Sans FB Demi" pitchFamily="34" charset="0"/>
                <a:ea typeface="+mn-ea"/>
                <a:cs typeface="+mn-cs"/>
              </a:rPr>
              <a:t>est spécialisé en études et contrôle dans le domaine des bâtiments-travaux publics, et intervient dans toutes les phases de projet dans les domaines suivants :  </a:t>
            </a:r>
            <a:endParaRPr lang="fr-FR" sz="2000" b="1" dirty="0" smtClean="0">
              <a:latin typeface="Berlin Sans FB Demi" pitchFamily="34" charset="0"/>
            </a:endParaRP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 Routes</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Ouvrages d’art</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Aménagements urbains et ruraux</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Assainissement</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Hydraulique</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Environnement</a:t>
            </a:r>
          </a:p>
          <a:p>
            <a:pPr marL="0" marR="0" lvl="0" indent="0" defTabSz="914400" rtl="0" eaLnBrk="1" fontAlgn="auto" latinLnBrk="0" hangingPunct="1">
              <a:lnSpc>
                <a:spcPct val="100000"/>
              </a:lnSpc>
              <a:spcBef>
                <a:spcPct val="20000"/>
              </a:spcBef>
              <a:spcAft>
                <a:spcPts val="0"/>
              </a:spcAft>
              <a:buClrTx/>
              <a:buSzTx/>
              <a:buFont typeface="Wingdings" pitchFamily="2" charset="2"/>
              <a:buChar char="Ø"/>
              <a:tabLst/>
              <a:defRPr/>
            </a:pPr>
            <a:r>
              <a:rPr lang="fr-FR" sz="2000" dirty="0" smtClean="0">
                <a:latin typeface="Berlin Sans FB Demi" pitchFamily="34" charset="0"/>
              </a:rPr>
              <a:t>Electricité </a:t>
            </a:r>
            <a:endParaRPr lang="fr-FR"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tabLst/>
              <a:defRPr/>
            </a:pPr>
            <a:endParaRPr lang="fr-FR" sz="500"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tabLst/>
              <a:defRPr/>
            </a:pPr>
            <a:r>
              <a:rPr lang="fr-FR" dirty="0" smtClean="0">
                <a:latin typeface="Berlin Sans FB Demi" pitchFamily="34" charset="0"/>
              </a:rPr>
              <a:t>         </a:t>
            </a:r>
            <a:r>
              <a:rPr lang="fr-FR" sz="2000" dirty="0" smtClean="0">
                <a:latin typeface="Berlin Sans FB Demi" pitchFamily="34" charset="0"/>
              </a:rPr>
              <a:t>L’ensemble de ces prestations, ECTA-BTP Sarl les réalise aussi au  Cameroun que dans la sous-région (Gabon, Tchad, RCA, …). </a:t>
            </a:r>
            <a:endParaRPr lang="fr-FR"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tabLst/>
              <a:defRPr/>
            </a:pPr>
            <a:endParaRPr lang="fr-FR" dirty="0" smtClean="0">
              <a:latin typeface="Berlin Sans FB Demi"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800" b="0" i="0" u="none" strike="noStrike" kern="1200" cap="none" spc="0" normalizeH="0" baseline="0" noProof="0" dirty="0" smtClean="0">
              <a:ln>
                <a:noFill/>
              </a:ln>
              <a:effectLst/>
              <a:uLnTx/>
              <a:uFillTx/>
              <a:latin typeface="Berlin Sans FB Demi" pitchFamily="34" charset="0"/>
              <a:ea typeface="+mn-ea"/>
              <a:cs typeface="+mn-cs"/>
            </a:endParaRPr>
          </a:p>
        </p:txBody>
      </p:sp>
      <p:sp>
        <p:nvSpPr>
          <p:cNvPr id="14" name="Rectangle 7"/>
          <p:cNvSpPr>
            <a:spLocks noChangeArrowheads="1"/>
          </p:cNvSpPr>
          <p:nvPr/>
        </p:nvSpPr>
        <p:spPr bwMode="auto">
          <a:xfrm>
            <a:off x="-33370" y="6424966"/>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5" name="ZoneTexte 14"/>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6" name="Image 15"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7"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8" name="ZoneTexte 17"/>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5" name="Titre 1"/>
          <p:cNvSpPr txBox="1">
            <a:spLocks/>
          </p:cNvSpPr>
          <p:nvPr/>
        </p:nvSpPr>
        <p:spPr>
          <a:xfrm>
            <a:off x="457200" y="2000240"/>
            <a:ext cx="8229600" cy="35719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b="0" i="0" u="none" strike="noStrike" kern="1200" cap="none" spc="0" normalizeH="0" baseline="0" noProof="0" dirty="0" smtClean="0">
                <a:ln>
                  <a:noFill/>
                </a:ln>
                <a:solidFill>
                  <a:srgbClr val="FF0000"/>
                </a:solidFill>
                <a:effectLst/>
                <a:uLnTx/>
                <a:uFillTx/>
                <a:latin typeface="Berlin Sans FB" pitchFamily="34" charset="0"/>
                <a:ea typeface="+mj-ea"/>
                <a:cs typeface="+mj-cs"/>
              </a:rPr>
              <a:t>Quelques raisons et les motivations de mise en place d’une démarche qualité</a:t>
            </a:r>
            <a:endParaRPr kumimoji="0" lang="fr-FR" b="0" i="0" u="none" strike="noStrike" kern="1200" cap="none" spc="0" normalizeH="0" baseline="0" noProof="0" dirty="0">
              <a:ln>
                <a:noFill/>
              </a:ln>
              <a:solidFill>
                <a:srgbClr val="FF0000"/>
              </a:solidFill>
              <a:effectLst/>
              <a:uLnTx/>
              <a:uFillTx/>
              <a:latin typeface="Berlin Sans FB" pitchFamily="34" charset="0"/>
              <a:ea typeface="+mj-ea"/>
              <a:cs typeface="+mj-cs"/>
            </a:endParaRPr>
          </a:p>
        </p:txBody>
      </p:sp>
      <p:graphicFrame>
        <p:nvGraphicFramePr>
          <p:cNvPr id="6" name="Espace réservé du contenu 3"/>
          <p:cNvGraphicFramePr>
            <a:graphicFrameLocks/>
          </p:cNvGraphicFramePr>
          <p:nvPr/>
        </p:nvGraphicFramePr>
        <p:xfrm>
          <a:off x="285720" y="2428868"/>
          <a:ext cx="8715436" cy="3962400"/>
        </p:xfrm>
        <a:graphic>
          <a:graphicData uri="http://schemas.openxmlformats.org/drawingml/2006/table">
            <a:tbl>
              <a:tblPr firstRow="1" bandRow="1">
                <a:tableStyleId>{BC89EF96-8CEA-46FF-86C4-4CE0E7609802}</a:tableStyleId>
              </a:tblPr>
              <a:tblGrid>
                <a:gridCol w="450798"/>
                <a:gridCol w="8264638"/>
              </a:tblGrid>
              <a:tr h="192170">
                <a:tc>
                  <a:txBody>
                    <a:bodyPr/>
                    <a:lstStyle/>
                    <a:p>
                      <a:endParaRPr lang="fr-FR" sz="1500" dirty="0"/>
                    </a:p>
                  </a:txBody>
                  <a:tcPr/>
                </a:tc>
                <a:tc>
                  <a:txBody>
                    <a:bodyPr/>
                    <a:lstStyle/>
                    <a:p>
                      <a:r>
                        <a:rPr lang="fr-FR" sz="1800" dirty="0" smtClean="0"/>
                        <a:t>Les avantages de la démarche qualité</a:t>
                      </a:r>
                      <a:endParaRPr lang="fr-FR" sz="1800" dirty="0"/>
                    </a:p>
                  </a:txBody>
                  <a:tcPr/>
                </a:tc>
              </a:tr>
              <a:tr h="323024">
                <a:tc>
                  <a:txBody>
                    <a:bodyPr/>
                    <a:lstStyle/>
                    <a:p>
                      <a:r>
                        <a:rPr lang="fr-FR" sz="1500" dirty="0" smtClean="0"/>
                        <a:t>1</a:t>
                      </a:r>
                      <a:endParaRPr lang="fr-FR" sz="1500" dirty="0"/>
                    </a:p>
                  </a:txBody>
                  <a:tcPr/>
                </a:tc>
                <a:tc>
                  <a:txBody>
                    <a:bodyPr/>
                    <a:lstStyle/>
                    <a:p>
                      <a:r>
                        <a:rPr lang="fr-FR" sz="1600" b="1" dirty="0" smtClean="0">
                          <a:solidFill>
                            <a:schemeClr val="tx1"/>
                          </a:solidFill>
                        </a:rPr>
                        <a:t>Mettre en place une meilleure </a:t>
                      </a:r>
                      <a:r>
                        <a:rPr lang="fr-FR" sz="1600" b="1" dirty="0" smtClean="0"/>
                        <a:t>organisation : outil au service de la gouvernance de l’entreprise</a:t>
                      </a:r>
                      <a:endParaRPr lang="fr-FR" sz="1600" b="1" dirty="0"/>
                    </a:p>
                  </a:txBody>
                  <a:tcPr/>
                </a:tc>
              </a:tr>
              <a:tr h="192170">
                <a:tc>
                  <a:txBody>
                    <a:bodyPr/>
                    <a:lstStyle/>
                    <a:p>
                      <a:r>
                        <a:rPr lang="fr-FR" sz="1500" dirty="0" smtClean="0"/>
                        <a:t>2</a:t>
                      </a:r>
                      <a:endParaRPr lang="fr-FR" sz="1500" dirty="0"/>
                    </a:p>
                  </a:txBody>
                  <a:tcPr/>
                </a:tc>
                <a:tc>
                  <a:txBody>
                    <a:bodyPr/>
                    <a:lstStyle/>
                    <a:p>
                      <a:r>
                        <a:rPr lang="fr-FR" sz="1600" b="1" dirty="0" smtClean="0"/>
                        <a:t>Répondre aux attentes du client: outil de maîtrise</a:t>
                      </a:r>
                      <a:r>
                        <a:rPr lang="fr-FR" sz="1600" b="1" baseline="0" dirty="0" smtClean="0"/>
                        <a:t> opérationnelle du produit</a:t>
                      </a:r>
                      <a:endParaRPr lang="fr-FR" sz="1600" b="1" dirty="0"/>
                    </a:p>
                  </a:txBody>
                  <a:tcPr/>
                </a:tc>
              </a:tr>
              <a:tr h="188073">
                <a:tc>
                  <a:txBody>
                    <a:bodyPr/>
                    <a:lstStyle/>
                    <a:p>
                      <a:r>
                        <a:rPr lang="fr-FR" sz="1500" dirty="0" smtClean="0"/>
                        <a:t>3</a:t>
                      </a:r>
                      <a:endParaRPr lang="fr-FR" sz="1500" dirty="0"/>
                    </a:p>
                  </a:txBody>
                  <a:tcPr/>
                </a:tc>
                <a:tc>
                  <a:txBody>
                    <a:bodyPr/>
                    <a:lstStyle/>
                    <a:p>
                      <a:r>
                        <a:rPr lang="fr-FR" sz="1600" b="1" dirty="0" smtClean="0"/>
                        <a:t>Permettre</a:t>
                      </a:r>
                      <a:r>
                        <a:rPr lang="fr-FR" sz="1600" b="1" baseline="0" dirty="0" smtClean="0"/>
                        <a:t> à l’entreprise d’être plus compétitive: outil pour détecter les enjeux majeurs</a:t>
                      </a:r>
                      <a:endParaRPr lang="fr-FR" sz="1600" b="1" dirty="0"/>
                    </a:p>
                  </a:txBody>
                  <a:tcPr/>
                </a:tc>
              </a:tr>
              <a:tr h="192170">
                <a:tc>
                  <a:txBody>
                    <a:bodyPr/>
                    <a:lstStyle/>
                    <a:p>
                      <a:r>
                        <a:rPr lang="fr-FR" sz="1500" dirty="0" smtClean="0"/>
                        <a:t>4</a:t>
                      </a:r>
                      <a:endParaRPr lang="fr-FR" sz="1500" dirty="0"/>
                    </a:p>
                  </a:txBody>
                  <a:tcPr/>
                </a:tc>
                <a:tc>
                  <a:txBody>
                    <a:bodyPr/>
                    <a:lstStyle/>
                    <a:p>
                      <a:r>
                        <a:rPr lang="fr-FR" sz="1600" b="1" dirty="0" smtClean="0"/>
                        <a:t>Formaliser les procédures: outil pour dégager les pistes</a:t>
                      </a:r>
                      <a:r>
                        <a:rPr lang="fr-FR" sz="1600" b="1" baseline="0" dirty="0" smtClean="0"/>
                        <a:t> de progrès</a:t>
                      </a:r>
                      <a:endParaRPr lang="fr-FR" sz="1600" b="1" dirty="0"/>
                    </a:p>
                  </a:txBody>
                  <a:tcPr/>
                </a:tc>
              </a:tr>
              <a:tr h="336298">
                <a:tc>
                  <a:txBody>
                    <a:bodyPr/>
                    <a:lstStyle/>
                    <a:p>
                      <a:r>
                        <a:rPr lang="fr-FR" sz="1500" dirty="0" smtClean="0"/>
                        <a:t>5</a:t>
                      </a:r>
                      <a:endParaRPr lang="fr-FR" sz="1500" dirty="0"/>
                    </a:p>
                  </a:txBody>
                  <a:tcPr/>
                </a:tc>
                <a:tc>
                  <a:txBody>
                    <a:bodyPr/>
                    <a:lstStyle/>
                    <a:p>
                      <a:r>
                        <a:rPr lang="fr-FR" sz="1600" b="1" dirty="0" smtClean="0"/>
                        <a:t>Améliorer certains services et suivre une démarche du groupe : outil pour détecter les risques et les maîtriser</a:t>
                      </a:r>
                      <a:endParaRPr lang="fr-FR" sz="1600" b="1" dirty="0"/>
                    </a:p>
                  </a:txBody>
                  <a:tcPr/>
                </a:tc>
              </a:tr>
              <a:tr h="192170">
                <a:tc>
                  <a:txBody>
                    <a:bodyPr/>
                    <a:lstStyle/>
                    <a:p>
                      <a:r>
                        <a:rPr lang="fr-FR" sz="1500" dirty="0" smtClean="0"/>
                        <a:t>6</a:t>
                      </a:r>
                      <a:endParaRPr lang="fr-FR" sz="1500" dirty="0"/>
                    </a:p>
                  </a:txBody>
                  <a:tcPr/>
                </a:tc>
                <a:tc>
                  <a:txBody>
                    <a:bodyPr/>
                    <a:lstStyle/>
                    <a:p>
                      <a:r>
                        <a:rPr lang="fr-FR" sz="1600" b="1" dirty="0" smtClean="0"/>
                        <a:t>Détecter les anomalies (les non-conformités) : outil en vue d’optimiser</a:t>
                      </a:r>
                      <a:r>
                        <a:rPr lang="fr-FR" sz="1600" b="1" baseline="0" dirty="0" smtClean="0"/>
                        <a:t> l</a:t>
                      </a:r>
                      <a:r>
                        <a:rPr lang="fr-FR" sz="1600" b="1" dirty="0" smtClean="0"/>
                        <a:t>es coûts de production</a:t>
                      </a:r>
                      <a:endParaRPr lang="fr-FR" sz="1600" b="1" dirty="0"/>
                    </a:p>
                  </a:txBody>
                  <a:tcPr/>
                </a:tc>
              </a:tr>
              <a:tr h="192170">
                <a:tc>
                  <a:txBody>
                    <a:bodyPr/>
                    <a:lstStyle/>
                    <a:p>
                      <a:r>
                        <a:rPr lang="fr-FR" sz="1500" dirty="0" smtClean="0"/>
                        <a:t>7</a:t>
                      </a:r>
                      <a:endParaRPr lang="fr-FR" sz="1500" dirty="0"/>
                    </a:p>
                  </a:txBody>
                  <a:tcPr/>
                </a:tc>
                <a:tc>
                  <a:txBody>
                    <a:bodyPr/>
                    <a:lstStyle/>
                    <a:p>
                      <a:r>
                        <a:rPr lang="fr-FR" sz="1600" b="1" dirty="0" smtClean="0"/>
                        <a:t>Respecter les</a:t>
                      </a:r>
                      <a:r>
                        <a:rPr lang="fr-FR" sz="1600" b="1" baseline="0" dirty="0" smtClean="0"/>
                        <a:t> exigences légales et règlementaires</a:t>
                      </a:r>
                      <a:endParaRPr lang="fr-FR" sz="1600" b="1" dirty="0"/>
                    </a:p>
                  </a:txBody>
                  <a:tcPr/>
                </a:tc>
              </a:tr>
              <a:tr h="192170">
                <a:tc>
                  <a:txBody>
                    <a:bodyPr/>
                    <a:lstStyle/>
                    <a:p>
                      <a:r>
                        <a:rPr lang="fr-FR" sz="1500" dirty="0" smtClean="0"/>
                        <a:t>8</a:t>
                      </a:r>
                      <a:endParaRPr lang="fr-FR" sz="1500" dirty="0"/>
                    </a:p>
                  </a:txBody>
                  <a:tcPr/>
                </a:tc>
                <a:tc>
                  <a:txBody>
                    <a:bodyPr/>
                    <a:lstStyle/>
                    <a:p>
                      <a:r>
                        <a:rPr lang="fr-FR" sz="1600" b="1" dirty="0" smtClean="0"/>
                        <a:t>Améliorer l’image de l’entreprise</a:t>
                      </a:r>
                      <a:endParaRPr lang="fr-FR" sz="1600" b="1" dirty="0"/>
                    </a:p>
                  </a:txBody>
                  <a:tcPr/>
                </a:tc>
              </a:tr>
              <a:tr h="192170">
                <a:tc>
                  <a:txBody>
                    <a:bodyPr/>
                    <a:lstStyle/>
                    <a:p>
                      <a:r>
                        <a:rPr lang="fr-FR" sz="1500" dirty="0" smtClean="0"/>
                        <a:t>9</a:t>
                      </a:r>
                      <a:endParaRPr lang="fr-FR" sz="1500" dirty="0"/>
                    </a:p>
                  </a:txBody>
                  <a:tcPr/>
                </a:tc>
                <a:tc>
                  <a:txBody>
                    <a:bodyPr/>
                    <a:lstStyle/>
                    <a:p>
                      <a:r>
                        <a:rPr lang="fr-FR" sz="1600" b="1" dirty="0" smtClean="0"/>
                        <a:t>Procurer un avantage concurrentiel et un avantage à l’exportation</a:t>
                      </a:r>
                      <a:endParaRPr lang="fr-FR" sz="1600" b="1" dirty="0"/>
                    </a:p>
                  </a:txBody>
                  <a:tcPr/>
                </a:tc>
              </a:tr>
              <a:tr h="187014">
                <a:tc>
                  <a:txBody>
                    <a:bodyPr/>
                    <a:lstStyle/>
                    <a:p>
                      <a:r>
                        <a:rPr lang="fr-FR" sz="1500" dirty="0" smtClean="0"/>
                        <a:t>10</a:t>
                      </a:r>
                      <a:endParaRPr lang="fr-FR" sz="1500" dirty="0"/>
                    </a:p>
                  </a:txBody>
                  <a:tcPr/>
                </a:tc>
                <a:tc>
                  <a:txBody>
                    <a:bodyPr/>
                    <a:lstStyle/>
                    <a:p>
                      <a:pPr>
                        <a:buFont typeface="Wingdings" pitchFamily="2" charset="2"/>
                        <a:buNone/>
                      </a:pPr>
                      <a:r>
                        <a:rPr lang="fr-FR" sz="1600" b="1" baseline="0" dirty="0" smtClean="0"/>
                        <a:t>Créer un état d’esprit et développer une démarche commune à toutes les entreprises certifiées.</a:t>
                      </a:r>
                    </a:p>
                  </a:txBody>
                  <a:tcPr/>
                </a:tc>
              </a:tr>
            </a:tbl>
          </a:graphicData>
        </a:graphic>
      </p:graphicFrame>
      <p:sp>
        <p:nvSpPr>
          <p:cNvPr id="7" name="Sous-titre 2"/>
          <p:cNvSpPr>
            <a:spLocks noGrp="1"/>
          </p:cNvSpPr>
          <p:nvPr>
            <p:ph type="subTitle" idx="1"/>
          </p:nvPr>
        </p:nvSpPr>
        <p:spPr>
          <a:xfrm>
            <a:off x="1457348" y="142852"/>
            <a:ext cx="6400800" cy="428628"/>
          </a:xfrm>
        </p:spPr>
        <p:txBody>
          <a:bodyPr>
            <a:noAutofit/>
          </a:bodyPr>
          <a:lstStyle/>
          <a:p>
            <a:r>
              <a:rPr lang="fr-FR" sz="2400" b="1" dirty="0" smtClean="0">
                <a:solidFill>
                  <a:schemeClr val="tx1"/>
                </a:solidFill>
                <a:latin typeface="Berlin Sans FB" pitchFamily="34" charset="0"/>
              </a:rPr>
              <a:t>III- Motivations à s’engager dans un SMQ</a:t>
            </a:r>
            <a:endParaRPr lang="fr-FR" sz="2400" b="1" dirty="0">
              <a:solidFill>
                <a:schemeClr val="tx1"/>
              </a:solidFill>
              <a:latin typeface="Berlin Sans FB" pitchFamily="34" charset="0"/>
            </a:endParaRPr>
          </a:p>
        </p:txBody>
      </p:sp>
      <p:sp>
        <p:nvSpPr>
          <p:cNvPr id="10" name="Espace réservé du numéro de diapositive 9"/>
          <p:cNvSpPr>
            <a:spLocks noGrp="1"/>
          </p:cNvSpPr>
          <p:nvPr>
            <p:ph type="sldNum" sz="quarter" idx="12"/>
          </p:nvPr>
        </p:nvSpPr>
        <p:spPr/>
        <p:txBody>
          <a:bodyPr/>
          <a:lstStyle/>
          <a:p>
            <a:fld id="{2B136206-86FF-422E-BF35-6499AB20D898}" type="slidenum">
              <a:rPr lang="fr-FR" smtClean="0"/>
              <a:pPr/>
              <a:t>5</a:t>
            </a:fld>
            <a:endParaRPr lang="fr-FR"/>
          </a:p>
        </p:txBody>
      </p:sp>
      <p:sp>
        <p:nvSpPr>
          <p:cNvPr id="8" name="Sous-titre 2"/>
          <p:cNvSpPr txBox="1">
            <a:spLocks/>
          </p:cNvSpPr>
          <p:nvPr/>
        </p:nvSpPr>
        <p:spPr>
          <a:xfrm>
            <a:off x="500034" y="785794"/>
            <a:ext cx="8286808" cy="1071570"/>
          </a:xfrm>
          <a:prstGeom prst="rect">
            <a:avLst/>
          </a:prstGeom>
        </p:spPr>
        <p:txBody>
          <a:bodyPr vert="horz" lIns="91440" tIns="45720" rIns="91440" bIns="45720" rtlCol="0">
            <a:noAutofit/>
          </a:bodyPr>
          <a:lstStyle/>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9" name="Rectangle 8"/>
          <p:cNvSpPr/>
          <p:nvPr/>
        </p:nvSpPr>
        <p:spPr>
          <a:xfrm>
            <a:off x="214282" y="642918"/>
            <a:ext cx="8643998" cy="1323439"/>
          </a:xfrm>
          <a:prstGeom prst="rect">
            <a:avLst/>
          </a:prstGeom>
        </p:spPr>
        <p:txBody>
          <a:bodyPr wrap="square">
            <a:spAutoFit/>
          </a:bodyPr>
          <a:lstStyle/>
          <a:p>
            <a:pPr algn="just"/>
            <a:r>
              <a:rPr lang="fr-FR" sz="1600" dirty="0" smtClean="0">
                <a:latin typeface="Berlin Sans FB" pitchFamily="34" charset="0"/>
              </a:rPr>
              <a:t>	Dans le souci d’améliorer nos performances et la volonté de la Direction Générale de conquérir de nouveaux marchés à l’international ;  la prise en compte des exigences de nos partenaires bilatéraux déjà certifiés, les exigences des clients toujours plus regardants sur la qualité, nous avons pris la ferme résolution d’emprunter le train de la qualité afin d’améliorer notre organisation, nos processus et nos procédures pour garantir la satisfaction de nos clients.</a:t>
            </a:r>
            <a:endParaRPr lang="fr-FR" sz="1600" dirty="0">
              <a:latin typeface="Berlin Sans FB"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3" name="Image 12"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4"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6" name="ZoneTexte 15"/>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571472" y="357166"/>
            <a:ext cx="7772400" cy="500066"/>
          </a:xfrm>
        </p:spPr>
        <p:txBody>
          <a:bodyPr>
            <a:noAutofit/>
          </a:bodyPr>
          <a:lstStyle/>
          <a:p>
            <a:r>
              <a:rPr lang="fr-FR" sz="1600" dirty="0" smtClean="0"/>
              <a:t/>
            </a:r>
            <a:br>
              <a:rPr lang="fr-FR" sz="1600" dirty="0" smtClean="0"/>
            </a:br>
            <a:endParaRPr lang="fr-FR" sz="1600" dirty="0"/>
          </a:p>
        </p:txBody>
      </p:sp>
      <p:sp>
        <p:nvSpPr>
          <p:cNvPr id="6" name="Espace réservé du numéro de diapositive 5"/>
          <p:cNvSpPr>
            <a:spLocks noGrp="1"/>
          </p:cNvSpPr>
          <p:nvPr>
            <p:ph type="sldNum" sz="quarter" idx="12"/>
          </p:nvPr>
        </p:nvSpPr>
        <p:spPr/>
        <p:txBody>
          <a:bodyPr/>
          <a:lstStyle/>
          <a:p>
            <a:fld id="{2B136206-86FF-422E-BF35-6499AB20D898}" type="slidenum">
              <a:rPr lang="fr-FR" smtClean="0"/>
              <a:pPr/>
              <a:t>6</a:t>
            </a:fld>
            <a:endParaRPr lang="fr-FR"/>
          </a:p>
        </p:txBody>
      </p:sp>
      <p:sp>
        <p:nvSpPr>
          <p:cNvPr id="7" name="Titre 1"/>
          <p:cNvSpPr txBox="1">
            <a:spLocks/>
          </p:cNvSpPr>
          <p:nvPr/>
        </p:nvSpPr>
        <p:spPr>
          <a:xfrm>
            <a:off x="2285984" y="214290"/>
            <a:ext cx="4929222" cy="428629"/>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1" i="0" u="none" strike="noStrike" kern="1200" cap="none" spc="0" normalizeH="0" baseline="0" noProof="0" dirty="0" smtClean="0">
                <a:ln>
                  <a:noFill/>
                </a:ln>
                <a:effectLst/>
                <a:uLnTx/>
                <a:uFillTx/>
                <a:latin typeface="Berlin Sans FB" pitchFamily="34" charset="0"/>
                <a:ea typeface="+mj-ea"/>
                <a:cs typeface="+mj-cs"/>
              </a:rPr>
              <a:t>IV- Le chemin parcouru</a:t>
            </a:r>
            <a:endParaRPr kumimoji="0" lang="fr-FR" sz="2400" b="1" i="0" u="none" strike="noStrike" kern="1200" cap="none" spc="0" normalizeH="0" baseline="0" noProof="0" dirty="0">
              <a:ln>
                <a:noFill/>
              </a:ln>
              <a:effectLst/>
              <a:uLnTx/>
              <a:uFillTx/>
              <a:latin typeface="Berlin Sans FB" pitchFamily="34" charset="0"/>
              <a:ea typeface="+mj-ea"/>
              <a:cs typeface="+mj-cs"/>
            </a:endParaRPr>
          </a:p>
        </p:txBody>
      </p:sp>
      <p:sp>
        <p:nvSpPr>
          <p:cNvPr id="15" name="Sous-titre 14"/>
          <p:cNvSpPr>
            <a:spLocks noGrp="1"/>
          </p:cNvSpPr>
          <p:nvPr>
            <p:ph type="subTitle" idx="1"/>
          </p:nvPr>
        </p:nvSpPr>
        <p:spPr>
          <a:xfrm>
            <a:off x="0" y="785794"/>
            <a:ext cx="9144000" cy="5857916"/>
          </a:xfrm>
        </p:spPr>
        <p:txBody>
          <a:bodyPr>
            <a:normAutofit fontScale="92500"/>
          </a:bodyPr>
          <a:lstStyle/>
          <a:p>
            <a:pPr algn="just"/>
            <a:r>
              <a:rPr lang="fr-FR" sz="1800" dirty="0" smtClean="0">
                <a:solidFill>
                  <a:schemeClr val="tx1"/>
                </a:solidFill>
                <a:latin typeface="Berlin Sans FB" pitchFamily="34" charset="0"/>
              </a:rPr>
              <a:t>	ECTA-BTP Sarl pour satisfaire sa vision d’être parmi les leaders en Afrique Centrale dans son secteur d’activité, a entrepris depuis l’an 2003 de réorganiser  la gestion de ses  ressources  et de ses processus. Le système de management de la qualité  (SMQ) a donc  été choisi comme mode de gestion de base du fonctionnement de notre entreprise.</a:t>
            </a:r>
          </a:p>
          <a:p>
            <a:pPr algn="just"/>
            <a:endParaRPr lang="fr-FR" sz="700" dirty="0" smtClean="0">
              <a:solidFill>
                <a:schemeClr val="tx1"/>
              </a:solidFill>
              <a:latin typeface="Berlin Sans FB" pitchFamily="34" charset="0"/>
            </a:endParaRPr>
          </a:p>
          <a:p>
            <a:pPr algn="just"/>
            <a:r>
              <a:rPr lang="fr-FR" sz="1800" dirty="0" smtClean="0">
                <a:solidFill>
                  <a:schemeClr val="tx1"/>
                </a:solidFill>
                <a:latin typeface="Berlin Sans FB" pitchFamily="34" charset="0"/>
              </a:rPr>
              <a:t>	A l’issue de la mise en place  du SMQ soutenu par les Experts consultants Internationaux ici présents, et après rodages, nous nous sommes soumis à un audit de certification auprès du Bureau de Certification Veritas France. Cet examen  s’est soldé par la certification de notre système de gestion en Septembre 2010 classé selon l’Organisation Internationale pour la Normalisation (ISO) dans la catégorie des normes ISO 9001:2008 des systèmes de management -EXIGENCES-  .</a:t>
            </a:r>
          </a:p>
          <a:p>
            <a:pPr algn="just"/>
            <a:endParaRPr lang="fr-FR" sz="700" dirty="0" smtClean="0">
              <a:solidFill>
                <a:schemeClr val="tx1"/>
              </a:solidFill>
              <a:latin typeface="Berlin Sans FB" pitchFamily="34" charset="0"/>
            </a:endParaRPr>
          </a:p>
          <a:p>
            <a:pPr algn="just"/>
            <a:r>
              <a:rPr lang="fr-FR" sz="1800" dirty="0" smtClean="0">
                <a:solidFill>
                  <a:schemeClr val="tx1"/>
                </a:solidFill>
                <a:latin typeface="Berlin Sans FB" pitchFamily="34" charset="0"/>
              </a:rPr>
              <a:t>	Ce certificat  nous a été décerné </a:t>
            </a:r>
            <a:r>
              <a:rPr lang="fr-FR" sz="1800" dirty="0" smtClean="0">
                <a:solidFill>
                  <a:schemeClr val="tx1"/>
                </a:solidFill>
                <a:latin typeface="Berlin Sans FB" pitchFamily="34" charset="0"/>
              </a:rPr>
              <a:t>en septembre 2010 et remis solennellement en </a:t>
            </a:r>
            <a:r>
              <a:rPr lang="fr-FR" sz="1800" dirty="0" smtClean="0">
                <a:solidFill>
                  <a:schemeClr val="tx1"/>
                </a:solidFill>
                <a:latin typeface="Berlin Sans FB" pitchFamily="34" charset="0"/>
              </a:rPr>
              <a:t>Mars 2011 par le Directeur Général Afrique du Bureau Veritas sous le haut patronage du Premier Ministre Chef du gouvernement, en présence de 08 membres du Gouvernement de la République du Cameroun. Cérémonie co-présidée par le MINMIDT et le MINTP;. Ce certificat venait ainsi témoigner  des efforts consentis par tout le personnel pour hisser l’entreprise aux standards internationaux. L’acceptation du patronage par le Premier Ministre, Chef du Gouvernement et la présence remarquée des membres du gouvernement témoignaient à suffisance l’importance que le gouvernement de notre pays accorde à la certification de ses produits et de ses PME.</a:t>
            </a:r>
          </a:p>
          <a:p>
            <a:pPr algn="just"/>
            <a:endParaRPr lang="fr-FR" sz="700" dirty="0" smtClean="0">
              <a:solidFill>
                <a:schemeClr val="tx1"/>
              </a:solidFill>
              <a:latin typeface="Berlin Sans FB" pitchFamily="34" charset="0"/>
            </a:endParaRPr>
          </a:p>
          <a:p>
            <a:pPr algn="just"/>
            <a:r>
              <a:rPr lang="fr-FR" sz="1800" dirty="0" smtClean="0">
                <a:solidFill>
                  <a:schemeClr val="tx1"/>
                </a:solidFill>
                <a:latin typeface="Berlin Sans FB" pitchFamily="34" charset="0"/>
              </a:rPr>
              <a:t>	ECTA-BTP Sarl a déjà subi en 02 ans deux (02) audits de suivi réalisés par Veritas Certification. Nous attendons en Mais 2013 l’audit de renouvellement de notre certificat ISO 9001: 2008.</a:t>
            </a:r>
          </a:p>
          <a:p>
            <a:pPr algn="just"/>
            <a:endParaRPr lang="fr-FR" sz="1800" dirty="0">
              <a:solidFill>
                <a:schemeClr val="tx1"/>
              </a:solidFill>
              <a:latin typeface="Berlin Sans FB"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2" name="Image 11"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3"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4" name="ZoneTexte 13"/>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7</a:t>
            </a:fld>
            <a:endParaRPr lang="fr-FR"/>
          </a:p>
        </p:txBody>
      </p:sp>
      <p:sp>
        <p:nvSpPr>
          <p:cNvPr id="6" name="Titre 1"/>
          <p:cNvSpPr txBox="1">
            <a:spLocks noGrp="1"/>
          </p:cNvSpPr>
          <p:nvPr>
            <p:ph type="ctrTitle"/>
          </p:nvPr>
        </p:nvSpPr>
        <p:spPr>
          <a:xfrm>
            <a:off x="1300194" y="142852"/>
            <a:ext cx="7772400" cy="42862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1" i="0" u="none" strike="noStrike" kern="1200" cap="none" spc="0" normalizeH="0" baseline="0" noProof="0" dirty="0" smtClean="0">
                <a:ln>
                  <a:noFill/>
                </a:ln>
                <a:solidFill>
                  <a:schemeClr val="tx1"/>
                </a:solidFill>
                <a:effectLst/>
                <a:uLnTx/>
                <a:uFillTx/>
                <a:latin typeface="Berlin Sans FB" pitchFamily="34" charset="0"/>
                <a:ea typeface="+mj-ea"/>
                <a:cs typeface="+mj-cs"/>
              </a:rPr>
              <a:t>V- La feuille de route de ECTA-BTP Sarl pour la mise en place du SMQ</a:t>
            </a:r>
            <a:endParaRPr kumimoji="0" lang="fr-FR" sz="2000" b="1" i="0" u="none" strike="noStrike" kern="1200" cap="none" spc="0" normalizeH="0" baseline="0" noProof="0" dirty="0">
              <a:ln>
                <a:noFill/>
              </a:ln>
              <a:solidFill>
                <a:schemeClr val="tx1"/>
              </a:solidFill>
              <a:effectLst/>
              <a:uLnTx/>
              <a:uFillTx/>
              <a:latin typeface="Berlin Sans FB" pitchFamily="34" charset="0"/>
              <a:ea typeface="+mj-ea"/>
              <a:cs typeface="+mj-cs"/>
            </a:endParaRPr>
          </a:p>
        </p:txBody>
      </p:sp>
      <p:sp>
        <p:nvSpPr>
          <p:cNvPr id="9" name="Titre 1"/>
          <p:cNvSpPr txBox="1">
            <a:spLocks/>
          </p:cNvSpPr>
          <p:nvPr/>
        </p:nvSpPr>
        <p:spPr>
          <a:xfrm>
            <a:off x="71406" y="857232"/>
            <a:ext cx="4143404" cy="5786478"/>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2000" b="1" i="0" u="none" strike="noStrike" kern="1200" cap="none" spc="0" normalizeH="0" baseline="0" noProof="0" dirty="0" smtClean="0">
                <a:ln>
                  <a:noFill/>
                </a:ln>
                <a:solidFill>
                  <a:schemeClr val="tx1"/>
                </a:solidFill>
                <a:effectLst/>
                <a:uLnTx/>
                <a:uFillTx/>
                <a:latin typeface="Berlin Sans FB" pitchFamily="34" charset="0"/>
                <a:ea typeface="+mj-ea"/>
                <a:cs typeface="+mj-cs"/>
              </a:rPr>
              <a:t>I – Initialisation du</a:t>
            </a:r>
            <a:r>
              <a:rPr kumimoji="0" lang="fr-FR" sz="2000" b="1" i="0" u="none" strike="noStrike" kern="1200" cap="none" spc="0" normalizeH="0" noProof="0" dirty="0" smtClean="0">
                <a:ln>
                  <a:noFill/>
                </a:ln>
                <a:solidFill>
                  <a:schemeClr val="tx1"/>
                </a:solidFill>
                <a:effectLst/>
                <a:uLnTx/>
                <a:uFillTx/>
                <a:latin typeface="Berlin Sans FB" pitchFamily="34" charset="0"/>
                <a:ea typeface="+mj-ea"/>
                <a:cs typeface="+mj-cs"/>
              </a:rPr>
              <a:t> Projet</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lang="fr-FR" sz="1600" baseline="0" dirty="0" smtClean="0">
                <a:latin typeface="Berlin Sans FB" pitchFamily="34" charset="0"/>
                <a:ea typeface="+mj-ea"/>
                <a:cs typeface="+mj-cs"/>
              </a:rPr>
              <a:t>Mise</a:t>
            </a:r>
            <a:r>
              <a:rPr lang="fr-FR" sz="1600" dirty="0" smtClean="0">
                <a:latin typeface="Berlin Sans FB" pitchFamily="34" charset="0"/>
                <a:ea typeface="+mj-ea"/>
                <a:cs typeface="+mj-cs"/>
              </a:rPr>
              <a:t> en place d’un comité de pilotage,</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lang="fr-FR" sz="1600" dirty="0" smtClean="0">
                <a:latin typeface="Berlin Sans FB" pitchFamily="34" charset="0"/>
                <a:ea typeface="+mj-ea"/>
                <a:cs typeface="+mj-cs"/>
              </a:rPr>
              <a:t>Recrutement d’un Responsable Management  Qualité,</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Recrutement</a:t>
            </a:r>
            <a:r>
              <a:rPr kumimoji="0" lang="fr-FR" sz="1600" b="0" i="0" u="none" strike="noStrike" kern="1200" cap="none" spc="0" normalizeH="0" noProof="0" dirty="0" smtClean="0">
                <a:ln>
                  <a:noFill/>
                </a:ln>
                <a:solidFill>
                  <a:schemeClr val="tx1"/>
                </a:solidFill>
                <a:effectLst/>
                <a:uLnTx/>
                <a:uFillTx/>
                <a:latin typeface="Berlin Sans FB" pitchFamily="34" charset="0"/>
                <a:ea typeface="+mj-ea"/>
                <a:cs typeface="+mj-cs"/>
              </a:rPr>
              <a:t> d’un consultant externe,</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lang="fr-FR" sz="1600" dirty="0" smtClean="0">
                <a:latin typeface="Berlin Sans FB" pitchFamily="34" charset="0"/>
                <a:ea typeface="+mj-ea"/>
                <a:cs typeface="+mj-cs"/>
              </a:rPr>
              <a:t>Fixation des objectifs du projet,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fr-FR" sz="1100" b="0" i="0" u="none" strike="noStrike" kern="1200" cap="none" spc="0" normalizeH="0" noProof="0" dirty="0" smtClean="0">
              <a:ln>
                <a:noFill/>
              </a:ln>
              <a:solidFill>
                <a:schemeClr val="tx1"/>
              </a:solidFill>
              <a:effectLst/>
              <a:uLnTx/>
              <a:uFillTx/>
              <a:latin typeface="Berlin Sans FB" pitchFamily="34" charset="0"/>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fr-FR" sz="2000" b="1" dirty="0" smtClean="0">
                <a:latin typeface="Berlin Sans FB" pitchFamily="34" charset="0"/>
                <a:ea typeface="+mj-ea"/>
                <a:cs typeface="+mj-cs"/>
              </a:rPr>
              <a:t>II- Planification du projet</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lang="fr-FR" sz="1600" dirty="0" smtClean="0">
                <a:latin typeface="Berlin Sans FB" pitchFamily="34" charset="0"/>
                <a:ea typeface="+mj-ea"/>
                <a:cs typeface="+mj-cs"/>
              </a:rPr>
              <a:t>Mise en place et validation d’un programme budgétisé</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lang="fr-FR" sz="1600" dirty="0" smtClean="0">
                <a:latin typeface="Berlin Sans FB" pitchFamily="34" charset="0"/>
                <a:ea typeface="+mj-ea"/>
                <a:cs typeface="+mj-cs"/>
              </a:rPr>
              <a:t>Identification des ressources</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lang="fr-FR" sz="1600" dirty="0" smtClean="0">
                <a:latin typeface="Berlin Sans FB" pitchFamily="34" charset="0"/>
                <a:ea typeface="+mj-ea"/>
                <a:cs typeface="+mj-cs"/>
              </a:rPr>
              <a:t>Estimation des besoins en formation,</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lang="fr-FR" sz="1600" dirty="0" smtClean="0">
                <a:latin typeface="Berlin Sans FB" pitchFamily="34" charset="0"/>
                <a:ea typeface="+mj-ea"/>
                <a:cs typeface="+mj-cs"/>
              </a:rPr>
              <a:t>Diagnostic du système de gestion existant.</a:t>
            </a:r>
          </a:p>
          <a:p>
            <a:pPr marL="0" marR="0" lvl="0" indent="0" algn="l" defTabSz="914400" rtl="0" eaLnBrk="1" fontAlgn="auto" latinLnBrk="0" hangingPunct="1">
              <a:lnSpc>
                <a:spcPct val="100000"/>
              </a:lnSpc>
              <a:spcBef>
                <a:spcPct val="0"/>
              </a:spcBef>
              <a:spcAft>
                <a:spcPts val="0"/>
              </a:spcAft>
              <a:buClrTx/>
              <a:buSzTx/>
              <a:tabLst/>
              <a:defRPr/>
            </a:pPr>
            <a:endParaRPr lang="fr-FR" sz="1200" dirty="0" smtClean="0">
              <a:latin typeface="Berlin Sans FB" pitchFamily="34" charset="0"/>
              <a:ea typeface="+mj-ea"/>
              <a:cs typeface="+mj-cs"/>
            </a:endParaRPr>
          </a:p>
          <a:p>
            <a:pPr lvl="0">
              <a:spcBef>
                <a:spcPct val="0"/>
              </a:spcBef>
            </a:pPr>
            <a:r>
              <a:rPr lang="fr-FR" sz="2000" b="1" dirty="0" smtClean="0">
                <a:latin typeface="Berlin Sans FB" pitchFamily="34" charset="0"/>
              </a:rPr>
              <a:t>III- Conception du SMQ</a:t>
            </a:r>
          </a:p>
          <a:p>
            <a:pPr lvl="0">
              <a:spcBef>
                <a:spcPct val="0"/>
              </a:spcBef>
              <a:buFont typeface="Wingdings" pitchFamily="2" charset="2"/>
              <a:buChar char="Ø"/>
            </a:pPr>
            <a:r>
              <a:rPr lang="fr-FR" sz="1600" dirty="0" smtClean="0">
                <a:latin typeface="Berlin Sans FB" pitchFamily="34" charset="0"/>
              </a:rPr>
              <a:t> Identification et formalisation des processus,</a:t>
            </a:r>
          </a:p>
          <a:p>
            <a:pPr lvl="0">
              <a:spcBef>
                <a:spcPct val="0"/>
              </a:spcBef>
              <a:buFont typeface="Wingdings" pitchFamily="2" charset="2"/>
              <a:buChar char="Ø"/>
            </a:pPr>
            <a:r>
              <a:rPr lang="fr-FR" sz="1600" dirty="0" smtClean="0">
                <a:latin typeface="Berlin Sans FB" pitchFamily="34" charset="0"/>
              </a:rPr>
              <a:t>Cartographie des processus,</a:t>
            </a:r>
          </a:p>
          <a:p>
            <a:pPr lvl="0">
              <a:spcBef>
                <a:spcPct val="0"/>
              </a:spcBef>
              <a:buFont typeface="Wingdings" pitchFamily="2" charset="2"/>
              <a:buChar char="Ø"/>
            </a:pPr>
            <a:r>
              <a:rPr lang="fr-FR" sz="1600" dirty="0" smtClean="0">
                <a:latin typeface="Berlin Sans FB" pitchFamily="34" charset="0"/>
              </a:rPr>
              <a:t>Collecter et sélectionner les besoins du client,</a:t>
            </a:r>
          </a:p>
          <a:p>
            <a:pPr lvl="0">
              <a:spcBef>
                <a:spcPct val="0"/>
              </a:spcBef>
              <a:buFont typeface="Wingdings" pitchFamily="2" charset="2"/>
              <a:buChar char="Ø"/>
            </a:pPr>
            <a:r>
              <a:rPr lang="fr-FR" sz="1600" dirty="0" smtClean="0">
                <a:latin typeface="Berlin Sans FB" pitchFamily="34" charset="0"/>
              </a:rPr>
              <a:t>Établissement de la politique qualité,</a:t>
            </a:r>
          </a:p>
          <a:p>
            <a:pPr lvl="0">
              <a:spcBef>
                <a:spcPct val="0"/>
              </a:spcBef>
              <a:buFont typeface="Wingdings" pitchFamily="2" charset="2"/>
              <a:buChar char="Ø"/>
            </a:pPr>
            <a:r>
              <a:rPr lang="fr-FR" sz="1600" dirty="0" smtClean="0">
                <a:latin typeface="Berlin Sans FB" pitchFamily="34" charset="0"/>
              </a:rPr>
              <a:t>Définition des objectifs qualités issus de la politique,</a:t>
            </a:r>
          </a:p>
          <a:p>
            <a:pPr lvl="0">
              <a:spcBef>
                <a:spcPct val="0"/>
              </a:spcBef>
              <a:buFont typeface="Wingdings" pitchFamily="2" charset="2"/>
              <a:buChar char="Ø"/>
            </a:pPr>
            <a:r>
              <a:rPr lang="fr-FR" sz="1600" dirty="0" smtClean="0">
                <a:latin typeface="Berlin Sans FB" pitchFamily="34" charset="0"/>
              </a:rPr>
              <a:t>Définition et positionnement des indicateurs,</a:t>
            </a:r>
          </a:p>
          <a:p>
            <a:pPr lvl="0">
              <a:spcBef>
                <a:spcPct val="0"/>
              </a:spcBef>
              <a:buFont typeface="Wingdings" pitchFamily="2" charset="2"/>
              <a:buChar char="Ø"/>
            </a:pPr>
            <a:r>
              <a:rPr lang="fr-FR" sz="1600" dirty="0" smtClean="0">
                <a:latin typeface="Berlin Sans FB" pitchFamily="34" charset="0"/>
              </a:rPr>
              <a:t>Rédaction et structuration des documents du système (Manuel qualité, procédures, …)</a:t>
            </a:r>
            <a:endParaRPr kumimoji="0" lang="fr-FR" sz="1600" b="0" i="0" u="none" strike="noStrike" kern="1200" cap="none" spc="0" normalizeH="0" noProof="0" dirty="0" smtClean="0">
              <a:ln>
                <a:noFill/>
              </a:ln>
              <a:solidFill>
                <a:schemeClr val="tx1"/>
              </a:solidFill>
              <a:effectLst/>
              <a:uLnTx/>
              <a:uFillTx/>
              <a:latin typeface="Berlin Sans FB" pitchFamily="34" charset="0"/>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fr-FR" sz="1600" b="0" i="0" u="none" strike="noStrike" kern="1200" cap="none" spc="0" normalizeH="0" baseline="0" noProof="0" dirty="0">
              <a:ln>
                <a:noFill/>
              </a:ln>
              <a:solidFill>
                <a:schemeClr val="tx1"/>
              </a:solidFill>
              <a:effectLst/>
              <a:uLnTx/>
              <a:uFillTx/>
              <a:latin typeface="Berlin Sans FB" pitchFamily="34" charset="0"/>
              <a:ea typeface="+mj-ea"/>
              <a:cs typeface="+mj-cs"/>
            </a:endParaRPr>
          </a:p>
        </p:txBody>
      </p:sp>
      <p:sp>
        <p:nvSpPr>
          <p:cNvPr id="15" name="Titre 1"/>
          <p:cNvSpPr txBox="1">
            <a:spLocks/>
          </p:cNvSpPr>
          <p:nvPr/>
        </p:nvSpPr>
        <p:spPr>
          <a:xfrm>
            <a:off x="4686328" y="928670"/>
            <a:ext cx="4457704" cy="5500726"/>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tabLst/>
              <a:defRPr/>
            </a:pPr>
            <a:r>
              <a:rPr kumimoji="0" lang="fr-FR" sz="2000" b="1" i="0" u="none" strike="noStrike" kern="1200" cap="none" spc="0" normalizeH="0" baseline="0" noProof="0" dirty="0" smtClean="0">
                <a:ln>
                  <a:noFill/>
                </a:ln>
                <a:solidFill>
                  <a:schemeClr val="tx1"/>
                </a:solidFill>
                <a:effectLst/>
                <a:uLnTx/>
                <a:uFillTx/>
                <a:latin typeface="Berlin Sans FB" pitchFamily="34" charset="0"/>
                <a:ea typeface="+mj-ea"/>
                <a:cs typeface="+mj-cs"/>
              </a:rPr>
              <a:t>IV – Mise en place du SMQ</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Sensibilisation du personnel ,</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Formation du personnel,</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Mise en œuvre des documents du système qualité,</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Pratique des audits internes,</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Correction des écarts et mise en place des actions d’amélioration,</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Choix de l’organisme certificateur (Bureau Veritas Certification France) </a:t>
            </a:r>
          </a:p>
          <a:p>
            <a:pPr marL="0" marR="0" lvl="0" indent="0" algn="l" defTabSz="914400" rtl="0" eaLnBrk="1" fontAlgn="auto" latinLnBrk="0" hangingPunct="1">
              <a:lnSpc>
                <a:spcPct val="100000"/>
              </a:lnSpc>
              <a:spcBef>
                <a:spcPct val="0"/>
              </a:spcBef>
              <a:spcAft>
                <a:spcPts val="0"/>
              </a:spcAft>
              <a:buClrTx/>
              <a:buSzTx/>
              <a:tabLst/>
              <a:defRPr/>
            </a:pPr>
            <a:endParaRPr kumimoji="0" lang="fr-FR" sz="700" b="0" i="0" u="none" strike="noStrike" kern="1200" cap="none" spc="0" normalizeH="0" baseline="0" noProof="0" dirty="0" smtClean="0">
              <a:ln>
                <a:noFill/>
              </a:ln>
              <a:solidFill>
                <a:schemeClr val="tx1"/>
              </a:solidFill>
              <a:effectLst/>
              <a:uLnTx/>
              <a:uFillTx/>
              <a:latin typeface="Berlin Sans FB" pitchFamily="34" charset="0"/>
              <a:ea typeface="+mj-ea"/>
              <a:cs typeface="+mj-cs"/>
            </a:endParaRPr>
          </a:p>
          <a:p>
            <a:pPr marL="0" marR="0" lvl="0" indent="0" algn="l" defTabSz="914400" rtl="0" eaLnBrk="1" fontAlgn="auto" latinLnBrk="0" hangingPunct="1">
              <a:lnSpc>
                <a:spcPct val="100000"/>
              </a:lnSpc>
              <a:spcBef>
                <a:spcPct val="0"/>
              </a:spcBef>
              <a:spcAft>
                <a:spcPts val="0"/>
              </a:spcAft>
              <a:buClrTx/>
              <a:buSzTx/>
              <a:tabLst/>
              <a:defRPr/>
            </a:pPr>
            <a:r>
              <a:rPr kumimoji="0" lang="fr-FR" sz="2000" b="1" i="0" u="none" strike="noStrike" kern="1200" cap="none" spc="0" normalizeH="0" baseline="0" noProof="0" dirty="0" smtClean="0">
                <a:ln>
                  <a:noFill/>
                </a:ln>
                <a:solidFill>
                  <a:schemeClr val="tx1"/>
                </a:solidFill>
                <a:effectLst/>
                <a:uLnTx/>
                <a:uFillTx/>
                <a:latin typeface="Berlin Sans FB" pitchFamily="34" charset="0"/>
                <a:ea typeface="+mj-ea"/>
                <a:cs typeface="+mj-cs"/>
              </a:rPr>
              <a:t>V- Audit à blanc</a:t>
            </a:r>
            <a:br>
              <a:rPr kumimoji="0" lang="fr-FR" sz="2000" b="1" i="0" u="none" strike="noStrike" kern="1200" cap="none" spc="0" normalizeH="0" baseline="0" noProof="0" dirty="0" smtClean="0">
                <a:ln>
                  <a:noFill/>
                </a:ln>
                <a:solidFill>
                  <a:schemeClr val="tx1"/>
                </a:solidFill>
                <a:effectLst/>
                <a:uLnTx/>
                <a:uFillTx/>
                <a:latin typeface="Berlin Sans FB" pitchFamily="34" charset="0"/>
                <a:ea typeface="+mj-ea"/>
                <a:cs typeface="+mj-cs"/>
              </a:rPr>
            </a:br>
            <a:r>
              <a:rPr kumimoji="0" lang="fr-FR" sz="2000" b="1" i="0" u="none" strike="noStrike" kern="1200" cap="none" spc="0" normalizeH="0" baseline="0" noProof="0" dirty="0" smtClean="0">
                <a:ln>
                  <a:noFill/>
                </a:ln>
                <a:solidFill>
                  <a:schemeClr val="tx1"/>
                </a:solidFill>
                <a:effectLst/>
                <a:uLnTx/>
                <a:uFillTx/>
                <a:latin typeface="Berlin Sans FB" pitchFamily="34" charset="0"/>
                <a:ea typeface="+mj-ea"/>
                <a:cs typeface="+mj-cs"/>
              </a:rPr>
              <a:t>VI- Audit de certification</a:t>
            </a:r>
          </a:p>
          <a:p>
            <a:pPr marL="0" marR="0" lvl="0" indent="0" algn="l" defTabSz="914400" rtl="0" eaLnBrk="1" fontAlgn="auto" latinLnBrk="0" hangingPunct="1">
              <a:lnSpc>
                <a:spcPct val="100000"/>
              </a:lnSpc>
              <a:spcBef>
                <a:spcPct val="0"/>
              </a:spcBef>
              <a:spcAft>
                <a:spcPts val="0"/>
              </a:spcAft>
              <a:buClrTx/>
              <a:buSzTx/>
              <a:tabLst/>
              <a:defRPr/>
            </a:pPr>
            <a:endParaRPr kumimoji="0" lang="fr-FR" sz="500" b="1" i="0" u="none" strike="noStrike" kern="1200" cap="none" spc="0" normalizeH="0" baseline="0" noProof="0" dirty="0" smtClean="0">
              <a:ln>
                <a:noFill/>
              </a:ln>
              <a:solidFill>
                <a:schemeClr val="tx1"/>
              </a:solidFill>
              <a:effectLst/>
              <a:uLnTx/>
              <a:uFillTx/>
              <a:latin typeface="Berlin Sans FB" pitchFamily="34" charset="0"/>
              <a:ea typeface="+mj-ea"/>
              <a:cs typeface="+mj-cs"/>
            </a:endParaRPr>
          </a:p>
          <a:p>
            <a:pPr marL="0" marR="0" lvl="0" indent="0" algn="l" defTabSz="914400" rtl="0" eaLnBrk="1" fontAlgn="auto" latinLnBrk="0" hangingPunct="1">
              <a:lnSpc>
                <a:spcPct val="100000"/>
              </a:lnSpc>
              <a:spcBef>
                <a:spcPct val="0"/>
              </a:spcBef>
              <a:spcAft>
                <a:spcPts val="0"/>
              </a:spcAft>
              <a:buClrTx/>
              <a:buSzTx/>
              <a:tabLst/>
              <a:defRPr/>
            </a:pPr>
            <a:r>
              <a:rPr kumimoji="0" lang="fr-FR" sz="2000" b="1" i="0" u="none" strike="noStrike" kern="1200" cap="none" spc="0" normalizeH="0" baseline="0" noProof="0" dirty="0" smtClean="0">
                <a:ln>
                  <a:noFill/>
                </a:ln>
                <a:solidFill>
                  <a:schemeClr val="tx1"/>
                </a:solidFill>
                <a:effectLst/>
                <a:uLnTx/>
                <a:uFillTx/>
                <a:latin typeface="Berlin Sans FB" pitchFamily="34" charset="0"/>
                <a:ea typeface="+mj-ea"/>
                <a:cs typeface="+mj-cs"/>
              </a:rPr>
              <a:t>VII- Suivi du SMQ</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Audits de suivi  et suivi des actions correctives,</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Pratique des audits internes,</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Organisation des revues de direction, </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Surveillance et analyse des indicateurs,</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Revue des processus,</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Mise à jour des autres documents du SMQ,</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Maîtrise des coûts de non-qualité,</a:t>
            </a:r>
          </a:p>
          <a:p>
            <a:pPr marL="0" marR="0" lvl="0" indent="0" algn="l" defTabSz="914400" rtl="0" eaLnBrk="1" fontAlgn="auto" latinLnBrk="0" hangingPunct="1">
              <a:lnSpc>
                <a:spcPct val="100000"/>
              </a:lnSpc>
              <a:spcBef>
                <a:spcPct val="0"/>
              </a:spcBef>
              <a:spcAft>
                <a:spcPts val="0"/>
              </a:spcAft>
              <a:buClrTx/>
              <a:buSzTx/>
              <a:buFont typeface="Wingdings" pitchFamily="2" charset="2"/>
              <a:buChar char="Ø"/>
              <a:tabLst/>
              <a:defRPr/>
            </a:pPr>
            <a:r>
              <a:rPr kumimoji="0" lang="fr-FR" sz="1600" b="0" i="0" u="none" strike="noStrike" kern="1200" cap="none" spc="0" normalizeH="0" baseline="0" noProof="0" dirty="0" smtClean="0">
                <a:ln>
                  <a:noFill/>
                </a:ln>
                <a:solidFill>
                  <a:schemeClr val="tx1"/>
                </a:solidFill>
                <a:effectLst/>
                <a:uLnTx/>
                <a:uFillTx/>
                <a:latin typeface="Berlin Sans FB" pitchFamily="34" charset="0"/>
                <a:ea typeface="+mj-ea"/>
                <a:cs typeface="+mj-cs"/>
              </a:rPr>
              <a:t>Initialisation et actions d’amélioration qui cadrent avec le SMQ</a:t>
            </a:r>
            <a:endParaRPr kumimoji="0" lang="fr-FR" sz="16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33370" y="647226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214282" y="1428736"/>
            <a:ext cx="8786874" cy="5143536"/>
          </a:xfrm>
        </p:spPr>
        <p:txBody>
          <a:bodyPr>
            <a:noAutofit/>
          </a:bodyPr>
          <a:lstStyle/>
          <a:p>
            <a:pPr algn="l"/>
            <a:r>
              <a:rPr lang="fr-FR" sz="1800" b="1" dirty="0" smtClean="0">
                <a:latin typeface="Berlin Sans FB" pitchFamily="34" charset="0"/>
              </a:rPr>
              <a:t>a- </a:t>
            </a:r>
            <a:r>
              <a:rPr lang="fr-FR" sz="2000" b="1" dirty="0" smtClean="0">
                <a:latin typeface="Berlin Sans FB" pitchFamily="34" charset="0"/>
              </a:rPr>
              <a:t>La prévention des erreurs : </a:t>
            </a:r>
            <a:r>
              <a:rPr lang="fr-FR" sz="1800" dirty="0" smtClean="0">
                <a:latin typeface="Berlin Sans FB" pitchFamily="34" charset="0"/>
              </a:rPr>
              <a:t/>
            </a:r>
            <a:br>
              <a:rPr lang="fr-FR" sz="1800" dirty="0" smtClean="0">
                <a:latin typeface="Berlin Sans FB" pitchFamily="34" charset="0"/>
              </a:rPr>
            </a:br>
            <a:r>
              <a:rPr lang="fr-FR" sz="1800" dirty="0" smtClean="0">
                <a:latin typeface="Berlin Sans FB" pitchFamily="34" charset="0"/>
              </a:rPr>
              <a:t>Le SMQ permet à notre personnel de réaliser ses tâches de façon optimale, en un coup et avec professionnalisme.</a:t>
            </a:r>
            <a:br>
              <a:rPr lang="fr-FR" sz="1800" dirty="0" smtClean="0">
                <a:latin typeface="Berlin Sans FB" pitchFamily="34" charset="0"/>
              </a:rPr>
            </a:br>
            <a:r>
              <a:rPr lang="fr-FR" sz="800" dirty="0" smtClean="0">
                <a:latin typeface="Berlin Sans FB" pitchFamily="34" charset="0"/>
              </a:rPr>
              <a:t>o</a:t>
            </a:r>
            <a:r>
              <a:rPr lang="fr-FR" sz="1800" dirty="0" smtClean="0">
                <a:latin typeface="Berlin Sans FB" pitchFamily="34" charset="0"/>
              </a:rPr>
              <a:t/>
            </a:r>
            <a:br>
              <a:rPr lang="fr-FR" sz="1800" dirty="0" smtClean="0">
                <a:latin typeface="Berlin Sans FB" pitchFamily="34" charset="0"/>
              </a:rPr>
            </a:br>
            <a:r>
              <a:rPr lang="fr-FR" sz="1800" b="1" dirty="0" smtClean="0">
                <a:latin typeface="Berlin Sans FB" pitchFamily="34" charset="0"/>
              </a:rPr>
              <a:t>b-</a:t>
            </a:r>
            <a:r>
              <a:rPr lang="fr-FR" sz="1800" dirty="0" smtClean="0">
                <a:latin typeface="Berlin Sans FB" pitchFamily="34" charset="0"/>
              </a:rPr>
              <a:t> </a:t>
            </a:r>
            <a:r>
              <a:rPr lang="fr-FR" sz="2000" b="1" dirty="0" smtClean="0">
                <a:latin typeface="Berlin Sans FB" pitchFamily="34" charset="0"/>
              </a:rPr>
              <a:t>La réduction des coûts de non-qualité </a:t>
            </a:r>
            <a:r>
              <a:rPr lang="fr-FR" sz="1800" dirty="0" smtClean="0">
                <a:latin typeface="Berlin Sans FB" pitchFamily="34" charset="0"/>
              </a:rPr>
              <a:t> La non-qualité occasionne des dépenses sous formes de mesures d'amélioration, de reprises, de retards ou de mises au rebut. </a:t>
            </a:r>
            <a:br>
              <a:rPr lang="fr-FR" sz="1800" dirty="0" smtClean="0">
                <a:latin typeface="Berlin Sans FB" pitchFamily="34" charset="0"/>
              </a:rPr>
            </a:br>
            <a:r>
              <a:rPr lang="fr-FR" sz="800" dirty="0" smtClean="0">
                <a:latin typeface="Berlin Sans FB" pitchFamily="34" charset="0"/>
              </a:rPr>
              <a:t>o</a:t>
            </a:r>
            <a:r>
              <a:rPr lang="fr-FR" sz="1800" dirty="0" smtClean="0">
                <a:latin typeface="Berlin Sans FB" pitchFamily="34" charset="0"/>
              </a:rPr>
              <a:t/>
            </a:r>
            <a:br>
              <a:rPr lang="fr-FR" sz="1800" dirty="0" smtClean="0">
                <a:latin typeface="Berlin Sans FB" pitchFamily="34" charset="0"/>
              </a:rPr>
            </a:br>
            <a:r>
              <a:rPr lang="fr-FR" sz="1800" b="1" dirty="0" smtClean="0">
                <a:latin typeface="Berlin Sans FB" pitchFamily="34" charset="0"/>
              </a:rPr>
              <a:t>c- Une meilleure planification des opérations : </a:t>
            </a:r>
            <a:r>
              <a:rPr lang="fr-FR" sz="1800" dirty="0" smtClean="0">
                <a:latin typeface="Berlin Sans FB" pitchFamily="34" charset="0"/>
              </a:rPr>
              <a:t>Nos objectifs définis chaque année sont compris par le personnel et le motivent. Les activités sont alignées et mises en œuvre de façon unifiée. </a:t>
            </a:r>
            <a:br>
              <a:rPr lang="fr-FR" sz="1800" dirty="0" smtClean="0">
                <a:latin typeface="Berlin Sans FB" pitchFamily="34" charset="0"/>
              </a:rPr>
            </a:br>
            <a:r>
              <a:rPr lang="fr-FR" sz="600" dirty="0" smtClean="0">
                <a:latin typeface="Berlin Sans FB" pitchFamily="34" charset="0"/>
              </a:rPr>
              <a:t>o</a:t>
            </a:r>
            <a:r>
              <a:rPr lang="fr-FR" sz="1400" dirty="0" smtClean="0">
                <a:latin typeface="Berlin Sans FB" pitchFamily="34" charset="0"/>
              </a:rPr>
              <a:t/>
            </a:r>
            <a:br>
              <a:rPr lang="fr-FR" sz="1400" dirty="0" smtClean="0">
                <a:latin typeface="Berlin Sans FB" pitchFamily="34" charset="0"/>
              </a:rPr>
            </a:br>
            <a:r>
              <a:rPr lang="fr-FR" sz="1800" b="1" dirty="0" smtClean="0">
                <a:latin typeface="Berlin Sans FB" pitchFamily="34" charset="0"/>
              </a:rPr>
              <a:t>d-Le renforcement de la communication interne</a:t>
            </a:r>
            <a:r>
              <a:rPr lang="fr-FR" sz="1400" b="1" dirty="0" smtClean="0">
                <a:latin typeface="Berlin Sans FB" pitchFamily="34" charset="0"/>
              </a:rPr>
              <a:t> : </a:t>
            </a:r>
            <a:r>
              <a:rPr lang="fr-FR" sz="1800" dirty="0" smtClean="0">
                <a:latin typeface="Berlin Sans FB" pitchFamily="34" charset="0"/>
              </a:rPr>
              <a:t>Notre démarche qualité nous a permis de simplifier la communication entre la Direction et les collaborateurs, au sein de la Direction, entre les départements, les Cellules et Unités dans leurs échanges . </a:t>
            </a:r>
            <a:br>
              <a:rPr lang="fr-FR" sz="1800" dirty="0" smtClean="0">
                <a:latin typeface="Berlin Sans FB" pitchFamily="34" charset="0"/>
              </a:rPr>
            </a:br>
            <a:r>
              <a:rPr lang="fr-FR" sz="1000" dirty="0" smtClean="0">
                <a:latin typeface="Berlin Sans FB" pitchFamily="34" charset="0"/>
              </a:rPr>
              <a:t>o</a:t>
            </a:r>
            <a:r>
              <a:rPr lang="fr-FR" sz="1400" dirty="0" smtClean="0">
                <a:latin typeface="Berlin Sans FB" pitchFamily="34" charset="0"/>
              </a:rPr>
              <a:t/>
            </a:r>
            <a:br>
              <a:rPr lang="fr-FR" sz="1400" dirty="0" smtClean="0">
                <a:latin typeface="Berlin Sans FB" pitchFamily="34" charset="0"/>
              </a:rPr>
            </a:br>
            <a:r>
              <a:rPr lang="fr-FR" sz="1800" b="1" dirty="0" smtClean="0">
                <a:latin typeface="Berlin Sans FB" pitchFamily="34" charset="0"/>
              </a:rPr>
              <a:t>e- L'augmentation de la rentabilité : </a:t>
            </a:r>
            <a:r>
              <a:rPr lang="fr-FR" sz="1800" dirty="0" smtClean="0">
                <a:latin typeface="Berlin Sans FB" pitchFamily="34" charset="0"/>
              </a:rPr>
              <a:t>Le management de la qualité, nous a permis d'atteindre l'un des objectifs premier de toute entreprise : le profit. </a:t>
            </a:r>
            <a:br>
              <a:rPr lang="fr-FR" sz="1800" dirty="0" smtClean="0">
                <a:latin typeface="Berlin Sans FB" pitchFamily="34" charset="0"/>
              </a:rPr>
            </a:br>
            <a:r>
              <a:rPr lang="fr-FR" sz="1050" dirty="0" smtClean="0">
                <a:latin typeface="Berlin Sans FB" pitchFamily="34" charset="0"/>
              </a:rPr>
              <a:t>o</a:t>
            </a:r>
            <a:r>
              <a:rPr lang="fr-FR" sz="1800" dirty="0" smtClean="0">
                <a:latin typeface="Berlin Sans FB" pitchFamily="34" charset="0"/>
              </a:rPr>
              <a:t/>
            </a:r>
            <a:br>
              <a:rPr lang="fr-FR" sz="1800" dirty="0" smtClean="0">
                <a:latin typeface="Berlin Sans FB" pitchFamily="34" charset="0"/>
              </a:rPr>
            </a:br>
            <a:r>
              <a:rPr lang="fr-FR" sz="1800" b="1" dirty="0" smtClean="0">
                <a:latin typeface="Berlin Sans FB" pitchFamily="34" charset="0"/>
              </a:rPr>
              <a:t> f-L'établissement de procédures fiables : </a:t>
            </a:r>
            <a:r>
              <a:rPr lang="fr-FR" sz="1800" dirty="0" smtClean="0">
                <a:latin typeface="Berlin Sans FB" pitchFamily="34" charset="0"/>
              </a:rPr>
              <a:t>Les décisions sont bien diffusées. Aucun employé n’est indispensable, le système s’évalue aisément eu objectivement.</a:t>
            </a:r>
            <a:endParaRPr lang="fr-FR" sz="18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8</a:t>
            </a:fld>
            <a:endParaRPr lang="fr-FR"/>
          </a:p>
        </p:txBody>
      </p:sp>
      <p:sp>
        <p:nvSpPr>
          <p:cNvPr id="5" name="Rectangle 4"/>
          <p:cNvSpPr/>
          <p:nvPr/>
        </p:nvSpPr>
        <p:spPr>
          <a:xfrm>
            <a:off x="1928794" y="642919"/>
            <a:ext cx="6000792" cy="576312"/>
          </a:xfrm>
          <a:prstGeom prst="rect">
            <a:avLst/>
          </a:prstGeom>
        </p:spPr>
        <p:txBody>
          <a:bodyPr wrap="square">
            <a:spAutoFit/>
          </a:bodyPr>
          <a:lstStyle/>
          <a:p>
            <a:pPr lvl="0" fontAlgn="base">
              <a:lnSpc>
                <a:spcPct val="150000"/>
              </a:lnSpc>
              <a:spcBef>
                <a:spcPct val="0"/>
              </a:spcBef>
              <a:spcAft>
                <a:spcPct val="0"/>
              </a:spcAft>
            </a:pPr>
            <a:r>
              <a:rPr lang="fr-FR" sz="2400" u="sng" dirty="0" smtClean="0">
                <a:latin typeface="Berlin Sans FB" pitchFamily="34" charset="0"/>
                <a:ea typeface="Times New Roman" pitchFamily="18" charset="0"/>
                <a:cs typeface="Times New Roman" pitchFamily="18" charset="0"/>
              </a:rPr>
              <a:t>A- </a:t>
            </a:r>
            <a:r>
              <a:rPr lang="fr-FR" sz="2000" u="sng" dirty="0" smtClean="0">
                <a:latin typeface="Berlin Sans FB" pitchFamily="34" charset="0"/>
                <a:ea typeface="Times New Roman" pitchFamily="18" charset="0"/>
                <a:cs typeface="Times New Roman" pitchFamily="18" charset="0"/>
              </a:rPr>
              <a:t>Sur</a:t>
            </a:r>
            <a:r>
              <a:rPr lang="fr-FR" sz="2400" u="sng" dirty="0" smtClean="0">
                <a:latin typeface="Berlin Sans FB" pitchFamily="34" charset="0"/>
                <a:ea typeface="Times New Roman" pitchFamily="18" charset="0"/>
                <a:cs typeface="Times New Roman" pitchFamily="18" charset="0"/>
              </a:rPr>
              <a:t> le plan interne</a:t>
            </a:r>
            <a:endParaRPr lang="fr-FR" sz="2400" u="sng" dirty="0" smtClean="0">
              <a:latin typeface="Berlin Sans FB" pitchFamily="34" charset="0"/>
            </a:endParaRPr>
          </a:p>
        </p:txBody>
      </p:sp>
      <p:sp>
        <p:nvSpPr>
          <p:cNvPr id="9" name="Sous-titre 2"/>
          <p:cNvSpPr txBox="1">
            <a:spLocks/>
          </p:cNvSpPr>
          <p:nvPr/>
        </p:nvSpPr>
        <p:spPr>
          <a:xfrm>
            <a:off x="1071538" y="-24"/>
            <a:ext cx="7929618" cy="714380"/>
          </a:xfrm>
          <a:prstGeom prst="rect">
            <a:avLst/>
          </a:prstGeom>
        </p:spPr>
        <p:txBody>
          <a:bodyPr vert="horz" lIns="91440" tIns="45720" rIns="91440" bIns="45720" rtlCol="0">
            <a:noAutofit/>
          </a:bodyPr>
          <a:lstStyle/>
          <a:p>
            <a:pPr lvl="0" algn="ctr">
              <a:spcBef>
                <a:spcPct val="20000"/>
              </a:spcBef>
              <a:defRPr/>
            </a:pPr>
            <a:r>
              <a:rPr kumimoji="0" lang="fr-FR" sz="2000" b="1" i="0" u="none" strike="noStrike" kern="1200" cap="none" spc="0" normalizeH="0" baseline="0" noProof="0" dirty="0" smtClean="0">
                <a:ln>
                  <a:noFill/>
                </a:ln>
                <a:effectLst/>
                <a:uLnTx/>
                <a:uFillTx/>
                <a:latin typeface="Berlin Sans FB" pitchFamily="34" charset="0"/>
                <a:ea typeface="+mn-ea"/>
                <a:cs typeface="+mn-cs"/>
              </a:rPr>
              <a:t>VI- </a:t>
            </a:r>
            <a:r>
              <a:rPr lang="fr-FR" sz="2000" b="1" dirty="0" smtClean="0">
                <a:solidFill>
                  <a:sysClr val="windowText" lastClr="000000"/>
                </a:solidFill>
                <a:latin typeface="Berlin Sans FB Demi" pitchFamily="34" charset="0"/>
              </a:rPr>
              <a:t>L’apport du Système de Management de la Qualité (SMQ) dans le fonctionnement de ECTA-BTP Sarl</a:t>
            </a:r>
            <a:endParaRPr kumimoji="0" lang="fr-FR" sz="2000" b="1" i="0" u="none" strike="noStrike" kern="1200" cap="none" spc="0" normalizeH="0" baseline="0" noProof="0" dirty="0">
              <a:ln>
                <a:noFill/>
              </a:ln>
              <a:effectLst/>
              <a:uLnTx/>
              <a:uFillTx/>
              <a:latin typeface="Berlin Sans FB" pitchFamily="34" charset="0"/>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logo ecta"/>
          <p:cNvPicPr/>
          <p:nvPr/>
        </p:nvPicPr>
        <p:blipFill>
          <a:blip r:embed="rId2"/>
          <a:srcRect/>
          <a:stretch>
            <a:fillRect/>
          </a:stretch>
        </p:blipFill>
        <p:spPr bwMode="auto">
          <a:xfrm>
            <a:off x="-32" y="-24"/>
            <a:ext cx="1285884" cy="642942"/>
          </a:xfrm>
          <a:prstGeom prst="rect">
            <a:avLst/>
          </a:prstGeom>
          <a:noFill/>
          <a:ln w="9525">
            <a:noFill/>
            <a:miter lim="800000"/>
            <a:headEnd/>
            <a:tailEnd/>
          </a:ln>
        </p:spPr>
      </p:pic>
      <p:pic>
        <p:nvPicPr>
          <p:cNvPr id="11" name="Image 10" descr="C:\Documents and Settings\Chancelier\Bureau\ISO_9001.jpg"/>
          <p:cNvPicPr/>
          <p:nvPr/>
        </p:nvPicPr>
        <p:blipFill>
          <a:blip r:embed="rId3"/>
          <a:srcRect/>
          <a:stretch>
            <a:fillRect/>
          </a:stretch>
        </p:blipFill>
        <p:spPr bwMode="auto">
          <a:xfrm>
            <a:off x="2296" y="6048064"/>
            <a:ext cx="1035840" cy="468000"/>
          </a:xfrm>
          <a:prstGeom prst="rect">
            <a:avLst/>
          </a:prstGeom>
          <a:noFill/>
          <a:ln w="9525">
            <a:noFill/>
            <a:miter lim="800000"/>
            <a:headEnd/>
            <a:tailEnd/>
          </a:ln>
        </p:spPr>
      </p:pic>
      <p:sp>
        <p:nvSpPr>
          <p:cNvPr id="12" name="Rectangle 7"/>
          <p:cNvSpPr>
            <a:spLocks noChangeArrowheads="1"/>
          </p:cNvSpPr>
          <p:nvPr/>
        </p:nvSpPr>
        <p:spPr bwMode="auto">
          <a:xfrm>
            <a:off x="0" y="6400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ECTA-BTP Sarl CERTIFIE</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CERTIFIED – ISO 9001 : 2008</a:t>
            </a:r>
            <a:endParaRPr kumimoji="0" lang="fr-FR" sz="1100" b="0"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600" b="0" i="0" u="none" strike="noStrike" cap="none" normalizeH="0" baseline="0" dirty="0" smtClean="0">
                <a:ln>
                  <a:noFill/>
                </a:ln>
                <a:solidFill>
                  <a:schemeClr val="tx1"/>
                </a:solidFill>
                <a:effectLst/>
                <a:latin typeface="Berlin Sans FB Demi" pitchFamily="34" charset="0"/>
                <a:ea typeface="Times New Roman" pitchFamily="18" charset="0"/>
              </a:rPr>
              <a:t>Numéro d’affaire : 1 021 865   </a:t>
            </a:r>
            <a:endParaRPr kumimoji="0" lang="fr-FR" sz="1800" b="0" i="0" u="none" strike="noStrike" cap="none" normalizeH="0" baseline="0" dirty="0" smtClean="0">
              <a:ln>
                <a:noFill/>
              </a:ln>
              <a:solidFill>
                <a:schemeClr val="tx1"/>
              </a:solidFill>
              <a:effectLst/>
              <a:latin typeface="Arial" pitchFamily="34" charset="0"/>
            </a:endParaRPr>
          </a:p>
        </p:txBody>
      </p:sp>
      <p:sp>
        <p:nvSpPr>
          <p:cNvPr id="13" name="ZoneTexte 12"/>
          <p:cNvSpPr txBox="1"/>
          <p:nvPr/>
        </p:nvSpPr>
        <p:spPr>
          <a:xfrm>
            <a:off x="2895524" y="6667852"/>
            <a:ext cx="4000528" cy="261610"/>
          </a:xfrm>
          <a:prstGeom prst="rect">
            <a:avLst/>
          </a:prstGeom>
          <a:noFill/>
        </p:spPr>
        <p:txBody>
          <a:bodyPr wrap="square" rtlCol="0">
            <a:spAutoFit/>
          </a:bodyPr>
          <a:lstStyle/>
          <a:p>
            <a:r>
              <a:rPr lang="fr-FR" sz="1100" b="1" dirty="0" smtClean="0">
                <a:latin typeface="Berlin Sans FB" pitchFamily="34" charset="0"/>
              </a:rPr>
              <a:t>Présenté par </a:t>
            </a:r>
            <a:r>
              <a:rPr lang="fr-FR" sz="1100" dirty="0" smtClean="0">
                <a:latin typeface="Berlin Sans FB" pitchFamily="34" charset="0"/>
              </a:rPr>
              <a:t>: M. MELI Pierre, Directeur Général ECTA-BTP Sarl</a:t>
            </a:r>
            <a:endParaRPr lang="fr-FR" sz="1100" dirty="0">
              <a:latin typeface="Berlin Sans FB" pitchFamily="34" charset="0"/>
            </a:endParaRPr>
          </a:p>
        </p:txBody>
      </p:sp>
      <p:sp>
        <p:nvSpPr>
          <p:cNvPr id="2" name="Titre 1"/>
          <p:cNvSpPr>
            <a:spLocks noGrp="1"/>
          </p:cNvSpPr>
          <p:nvPr>
            <p:ph type="ctrTitle"/>
          </p:nvPr>
        </p:nvSpPr>
        <p:spPr>
          <a:xfrm>
            <a:off x="142844" y="785794"/>
            <a:ext cx="8944037" cy="5786478"/>
          </a:xfrm>
        </p:spPr>
        <p:txBody>
          <a:bodyPr>
            <a:noAutofit/>
          </a:bodyPr>
          <a:lstStyle/>
          <a:p>
            <a:pPr algn="l"/>
            <a:r>
              <a:rPr lang="fr-FR" sz="2000" dirty="0" smtClean="0">
                <a:latin typeface="Berlin Sans FB" pitchFamily="34" charset="0"/>
              </a:rPr>
              <a:t>L'environnement externe de ECTA-BTP Sarl est largement influencé par des avantages déterminants liés à l'adoption et à l'application d'un système de management de la qualité. L'on retrouve ainsi des opportunités telles que</a:t>
            </a:r>
            <a:r>
              <a:rPr lang="fr-FR" sz="1800" dirty="0" smtClean="0">
                <a:latin typeface="Berlin Sans FB" pitchFamily="34" charset="0"/>
              </a:rPr>
              <a:t> :</a:t>
            </a:r>
            <a:br>
              <a:rPr lang="fr-FR" sz="1800" dirty="0" smtClean="0">
                <a:latin typeface="Berlin Sans FB" pitchFamily="34" charset="0"/>
              </a:rPr>
            </a:br>
            <a:r>
              <a:rPr lang="fr-FR" sz="700" dirty="0" err="1" smtClean="0">
                <a:latin typeface="Berlin Sans FB" pitchFamily="34" charset="0"/>
              </a:rPr>
              <a:t>o</a:t>
            </a:r>
            <a:r>
              <a:rPr lang="fr-FR" sz="100" dirty="0" err="1" smtClean="0">
                <a:latin typeface="Berlin Sans FB" pitchFamily="34" charset="0"/>
              </a:rPr>
              <a:t>o</a:t>
            </a:r>
            <a:r>
              <a:rPr lang="fr-FR" sz="1600" dirty="0" smtClean="0">
                <a:latin typeface="Berlin Sans FB" pitchFamily="34" charset="0"/>
              </a:rPr>
              <a:t/>
            </a:r>
            <a:br>
              <a:rPr lang="fr-FR" sz="1600" dirty="0" smtClean="0">
                <a:latin typeface="Berlin Sans FB" pitchFamily="34" charset="0"/>
              </a:rPr>
            </a:br>
            <a:r>
              <a:rPr lang="fr-FR" sz="2400" dirty="0" smtClean="0">
                <a:latin typeface="Berlin Sans FB Demi" pitchFamily="34" charset="0"/>
              </a:rPr>
              <a:t>a- </a:t>
            </a:r>
            <a:r>
              <a:rPr lang="fr-FR" sz="2000" dirty="0" smtClean="0">
                <a:latin typeface="Berlin Sans FB Demi" pitchFamily="34" charset="0"/>
              </a:rPr>
              <a:t> L'amélioration de la bonne image ECTA-BTP Sarl et de celle de ses prestations </a:t>
            </a:r>
            <a:r>
              <a:rPr lang="fr-FR" sz="2000" b="1" dirty="0" smtClean="0">
                <a:latin typeface="Berlin Sans FB" pitchFamily="34" charset="0"/>
              </a:rPr>
              <a:t>:</a:t>
            </a:r>
            <a:r>
              <a:rPr lang="fr-FR" sz="1600" dirty="0" smtClean="0">
                <a:latin typeface="Berlin Sans FB" pitchFamily="34" charset="0"/>
              </a:rPr>
              <a:t> </a:t>
            </a:r>
            <a:r>
              <a:rPr lang="fr-FR" sz="1800" dirty="0" smtClean="0">
                <a:latin typeface="Berlin Sans FB" pitchFamily="34" charset="0"/>
              </a:rPr>
              <a:t>Le SMQ nous offre une aptitude accrue à créer de la valeur pour les fournisseurs et notre entreprise. </a:t>
            </a:r>
            <a:br>
              <a:rPr lang="fr-FR" sz="1800" dirty="0" smtClean="0">
                <a:latin typeface="Berlin Sans FB" pitchFamily="34" charset="0"/>
              </a:rPr>
            </a:br>
            <a:r>
              <a:rPr lang="fr-FR" sz="300" dirty="0" smtClean="0">
                <a:latin typeface="Berlin Sans FB" pitchFamily="34" charset="0"/>
              </a:rPr>
              <a:t>o</a:t>
            </a:r>
            <a:r>
              <a:rPr lang="fr-FR" sz="1600" dirty="0" smtClean="0">
                <a:latin typeface="Berlin Sans FB" pitchFamily="34" charset="0"/>
              </a:rPr>
              <a:t/>
            </a:r>
            <a:br>
              <a:rPr lang="fr-FR" sz="1600" dirty="0" smtClean="0">
                <a:latin typeface="Berlin Sans FB" pitchFamily="34" charset="0"/>
              </a:rPr>
            </a:br>
            <a:r>
              <a:rPr lang="fr-FR" sz="2000" dirty="0" smtClean="0">
                <a:latin typeface="Berlin Sans FB Demi" pitchFamily="34" charset="0"/>
              </a:rPr>
              <a:t>b- La conservation des clients et le maintien de leur satisfaction</a:t>
            </a:r>
            <a:r>
              <a:rPr lang="fr-FR" sz="2400" dirty="0" smtClean="0">
                <a:latin typeface="Berlin Sans FB" pitchFamily="34" charset="0"/>
              </a:rPr>
              <a:t> </a:t>
            </a:r>
            <a:r>
              <a:rPr lang="fr-FR" sz="1600" b="1" dirty="0" smtClean="0">
                <a:latin typeface="Berlin Sans FB" pitchFamily="34" charset="0"/>
              </a:rPr>
              <a:t>: </a:t>
            </a:r>
            <a:r>
              <a:rPr lang="fr-FR" sz="1800" dirty="0" smtClean="0">
                <a:latin typeface="Berlin Sans FB" pitchFamily="34" charset="0"/>
              </a:rPr>
              <a:t>Les besoins de la clientèle sont pris en considération et satisfait. </a:t>
            </a:r>
            <a:r>
              <a:rPr lang="fr-FR" sz="1600" dirty="0" smtClean="0">
                <a:latin typeface="Berlin Sans FB" pitchFamily="34" charset="0"/>
              </a:rPr>
              <a:t/>
            </a:r>
            <a:br>
              <a:rPr lang="fr-FR" sz="1600" dirty="0" smtClean="0">
                <a:latin typeface="Berlin Sans FB" pitchFamily="34" charset="0"/>
              </a:rPr>
            </a:br>
            <a:r>
              <a:rPr lang="fr-FR" sz="1800" dirty="0" smtClean="0">
                <a:latin typeface="Berlin Sans FB" pitchFamily="34" charset="0"/>
              </a:rPr>
              <a:t> Nous organisons chaque années une enquête de satisfaction auprès de nos clients.</a:t>
            </a:r>
            <a:r>
              <a:rPr lang="fr-FR" sz="1800" b="1" dirty="0" smtClean="0">
                <a:latin typeface="Berlin Sans FB" pitchFamily="34" charset="0"/>
              </a:rPr>
              <a:t/>
            </a:r>
            <a:br>
              <a:rPr lang="fr-FR" sz="1800" b="1" dirty="0" smtClean="0">
                <a:latin typeface="Berlin Sans FB" pitchFamily="34" charset="0"/>
              </a:rPr>
            </a:br>
            <a:r>
              <a:rPr lang="fr-FR" sz="200" dirty="0" smtClean="0">
                <a:latin typeface="Berlin Sans FB" pitchFamily="34" charset="0"/>
              </a:rPr>
              <a:t>o</a:t>
            </a:r>
            <a:r>
              <a:rPr lang="fr-FR" sz="1800" b="1" dirty="0" smtClean="0">
                <a:latin typeface="Berlin Sans FB" pitchFamily="34" charset="0"/>
              </a:rPr>
              <a:t/>
            </a:r>
            <a:br>
              <a:rPr lang="fr-FR" sz="1800" b="1" dirty="0" smtClean="0">
                <a:latin typeface="Berlin Sans FB" pitchFamily="34" charset="0"/>
              </a:rPr>
            </a:br>
            <a:r>
              <a:rPr lang="fr-FR" sz="2000" b="1" dirty="0" smtClean="0">
                <a:latin typeface="Berlin Sans FB" pitchFamily="34" charset="0"/>
              </a:rPr>
              <a:t>c- </a:t>
            </a:r>
            <a:r>
              <a:rPr lang="fr-FR" sz="2000" dirty="0" smtClean="0">
                <a:latin typeface="Berlin Sans FB Demi" pitchFamily="34" charset="0"/>
              </a:rPr>
              <a:t>La réponse aux exigences lors des appels d'offre</a:t>
            </a:r>
            <a:r>
              <a:rPr lang="fr-FR" sz="2000" b="1" dirty="0" smtClean="0">
                <a:latin typeface="Berlin Sans FB Demi" pitchFamily="34" charset="0"/>
              </a:rPr>
              <a:t> :</a:t>
            </a:r>
            <a:r>
              <a:rPr lang="fr-FR" sz="2800" b="1" dirty="0" smtClean="0">
                <a:latin typeface="Berlin Sans FB Demi" pitchFamily="34" charset="0"/>
              </a:rPr>
              <a:t> </a:t>
            </a:r>
            <a:r>
              <a:rPr lang="fr-FR" sz="1800" dirty="0" smtClean="0">
                <a:latin typeface="Berlin Sans FB" pitchFamily="34" charset="0"/>
              </a:rPr>
              <a:t>Le management de la qualité, de par ses prescriptions permet de répondre au mieux aux exigences du cahier de charges des appels d'offre.</a:t>
            </a:r>
            <a:br>
              <a:rPr lang="fr-FR" sz="1800" dirty="0" smtClean="0">
                <a:latin typeface="Berlin Sans FB" pitchFamily="34" charset="0"/>
              </a:rPr>
            </a:br>
            <a:r>
              <a:rPr lang="fr-FR" sz="400" dirty="0" smtClean="0">
                <a:latin typeface="Berlin Sans FB" pitchFamily="34" charset="0"/>
              </a:rPr>
              <a:t>o</a:t>
            </a:r>
            <a:r>
              <a:rPr lang="fr-FR" sz="1800" dirty="0" smtClean="0">
                <a:latin typeface="Berlin Sans FB" pitchFamily="34" charset="0"/>
              </a:rPr>
              <a:t/>
            </a:r>
            <a:br>
              <a:rPr lang="fr-FR" sz="1800" dirty="0" smtClean="0">
                <a:latin typeface="Berlin Sans FB" pitchFamily="34" charset="0"/>
              </a:rPr>
            </a:br>
            <a:r>
              <a:rPr lang="fr-FR" sz="2000" dirty="0" smtClean="0">
                <a:latin typeface="Berlin Sans FB Demi" pitchFamily="34" charset="0"/>
              </a:rPr>
              <a:t>d- L'augmentation des parts de marché</a:t>
            </a:r>
            <a:r>
              <a:rPr lang="fr-FR" sz="1800" dirty="0" smtClean="0">
                <a:latin typeface="Berlin Sans FB Demi" pitchFamily="34" charset="0"/>
              </a:rPr>
              <a:t> </a:t>
            </a:r>
            <a:r>
              <a:rPr lang="fr-FR" sz="1800" dirty="0" smtClean="0">
                <a:latin typeface="Berlin Sans FB" pitchFamily="34" charset="0"/>
              </a:rPr>
              <a:t>: Cela résulte de la souplesse et de la rapidité des réactions face aux opportunités du marché. </a:t>
            </a:r>
            <a:br>
              <a:rPr lang="fr-FR" sz="1800" dirty="0" smtClean="0">
                <a:latin typeface="Berlin Sans FB" pitchFamily="34" charset="0"/>
              </a:rPr>
            </a:br>
            <a:r>
              <a:rPr lang="fr-FR" sz="300" dirty="0" smtClean="0">
                <a:latin typeface="Berlin Sans FB" pitchFamily="34" charset="0"/>
              </a:rPr>
              <a:t>o</a:t>
            </a:r>
            <a:r>
              <a:rPr lang="fr-FR" sz="1800" dirty="0" smtClean="0">
                <a:latin typeface="Berlin Sans FB" pitchFamily="34" charset="0"/>
              </a:rPr>
              <a:t/>
            </a:r>
            <a:br>
              <a:rPr lang="fr-FR" sz="1800" dirty="0" smtClean="0">
                <a:latin typeface="Berlin Sans FB" pitchFamily="34" charset="0"/>
              </a:rPr>
            </a:br>
            <a:r>
              <a:rPr lang="fr-FR" sz="2000" dirty="0" smtClean="0">
                <a:latin typeface="Berlin Sans FB Demi" pitchFamily="34" charset="0"/>
              </a:rPr>
              <a:t>e- L'avantage concurrentiel</a:t>
            </a:r>
            <a:r>
              <a:rPr lang="fr-FR" sz="2000" dirty="0" smtClean="0">
                <a:latin typeface="Berlin Sans FB" pitchFamily="34" charset="0"/>
              </a:rPr>
              <a:t> : </a:t>
            </a:r>
            <a:r>
              <a:rPr lang="fr-FR" sz="1800" dirty="0" smtClean="0">
                <a:latin typeface="Berlin Sans FB" pitchFamily="34" charset="0"/>
              </a:rPr>
              <a:t>Cela grâce à des capacités organisationnelles améliorées. </a:t>
            </a:r>
            <a:br>
              <a:rPr lang="fr-FR" sz="1800" dirty="0" smtClean="0">
                <a:latin typeface="Berlin Sans FB" pitchFamily="34" charset="0"/>
              </a:rPr>
            </a:br>
            <a:r>
              <a:rPr lang="fr-FR" sz="300" dirty="0" smtClean="0">
                <a:latin typeface="Berlin Sans FB" pitchFamily="34" charset="0"/>
              </a:rPr>
              <a:t>o</a:t>
            </a:r>
            <a:r>
              <a:rPr lang="fr-FR" sz="1800" dirty="0" smtClean="0">
                <a:latin typeface="Berlin Sans FB" pitchFamily="34" charset="0"/>
              </a:rPr>
              <a:t/>
            </a:r>
            <a:br>
              <a:rPr lang="fr-FR" sz="1800" dirty="0" smtClean="0">
                <a:latin typeface="Berlin Sans FB" pitchFamily="34" charset="0"/>
              </a:rPr>
            </a:br>
            <a:r>
              <a:rPr lang="fr-FR" sz="2000" dirty="0" smtClean="0">
                <a:latin typeface="Berlin Sans FB Demi" pitchFamily="34" charset="0"/>
              </a:rPr>
              <a:t>f- Le respect des normes et règlements</a:t>
            </a:r>
            <a:r>
              <a:rPr lang="fr-FR" sz="2400" dirty="0" smtClean="0">
                <a:latin typeface="Berlin Sans FB" pitchFamily="34" charset="0"/>
              </a:rPr>
              <a:t> </a:t>
            </a:r>
            <a:r>
              <a:rPr lang="fr-FR" sz="2000" dirty="0" smtClean="0">
                <a:latin typeface="Berlin Sans FB" pitchFamily="34" charset="0"/>
              </a:rPr>
              <a:t>: </a:t>
            </a:r>
            <a:r>
              <a:rPr lang="fr-FR" sz="1800" dirty="0" smtClean="0">
                <a:latin typeface="Berlin Sans FB" pitchFamily="34" charset="0"/>
              </a:rPr>
              <a:t>Le SMQ, de par ses prescriptions, encourage le respect des normes en vigueur dans le pays et/ou sur le plan international</a:t>
            </a:r>
            <a:endParaRPr lang="fr-FR" sz="1600" dirty="0">
              <a:latin typeface="Berlin Sans FB" pitchFamily="34" charset="0"/>
            </a:endParaRPr>
          </a:p>
        </p:txBody>
      </p:sp>
      <p:sp>
        <p:nvSpPr>
          <p:cNvPr id="4" name="Espace réservé du numéro de diapositive 3"/>
          <p:cNvSpPr>
            <a:spLocks noGrp="1"/>
          </p:cNvSpPr>
          <p:nvPr>
            <p:ph type="sldNum" sz="quarter" idx="12"/>
          </p:nvPr>
        </p:nvSpPr>
        <p:spPr/>
        <p:txBody>
          <a:bodyPr/>
          <a:lstStyle/>
          <a:p>
            <a:fld id="{2B136206-86FF-422E-BF35-6499AB20D898}" type="slidenum">
              <a:rPr lang="fr-FR" smtClean="0"/>
              <a:pPr/>
              <a:t>9</a:t>
            </a:fld>
            <a:endParaRPr lang="fr-FR"/>
          </a:p>
        </p:txBody>
      </p:sp>
      <p:sp>
        <p:nvSpPr>
          <p:cNvPr id="9" name="Rectangle 8"/>
          <p:cNvSpPr/>
          <p:nvPr/>
        </p:nvSpPr>
        <p:spPr>
          <a:xfrm>
            <a:off x="1785918" y="66606"/>
            <a:ext cx="6858048" cy="576312"/>
          </a:xfrm>
          <a:prstGeom prst="rect">
            <a:avLst/>
          </a:prstGeom>
        </p:spPr>
        <p:txBody>
          <a:bodyPr wrap="square">
            <a:spAutoFit/>
          </a:bodyPr>
          <a:lstStyle/>
          <a:p>
            <a:pPr lvl="0" fontAlgn="base">
              <a:lnSpc>
                <a:spcPct val="150000"/>
              </a:lnSpc>
              <a:spcBef>
                <a:spcPct val="0"/>
              </a:spcBef>
              <a:spcAft>
                <a:spcPct val="0"/>
              </a:spcAft>
            </a:pPr>
            <a:r>
              <a:rPr lang="fr-FR" sz="2400" u="sng" dirty="0" smtClean="0">
                <a:latin typeface="Berlin Sans FB" pitchFamily="34" charset="0"/>
                <a:ea typeface="Times New Roman" pitchFamily="18" charset="0"/>
                <a:cs typeface="Times New Roman" pitchFamily="18" charset="0"/>
              </a:rPr>
              <a:t>B- Sur le Plan externe</a:t>
            </a:r>
            <a:endParaRPr lang="fr-FR" sz="2400" u="sng" dirty="0" smtClean="0">
              <a:latin typeface="Berlin Sans FB" pitchFamily="34" charset="0"/>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2817</TotalTime>
  <Words>1082</Words>
  <Application>Microsoft Office PowerPoint</Application>
  <PresentationFormat>Affichage à l'écran (4:3)</PresentationFormat>
  <Paragraphs>207</Paragraphs>
  <Slides>12</Slides>
  <Notes>0</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Thème Office</vt:lpstr>
      <vt:lpstr>Démarche qualité et certification ISO</vt:lpstr>
      <vt:lpstr>Démarche qualité et certification ISO 9001: 2008 de ECTA-BTP Sarl</vt:lpstr>
      <vt:lpstr>I- Mot introductif du Directeur Général de ECTA-BTP Sarl</vt:lpstr>
      <vt:lpstr>II- PRESENTATION GENRALE DE ECTA-BTP Sarl</vt:lpstr>
      <vt:lpstr>Diapositive 5</vt:lpstr>
      <vt:lpstr> </vt:lpstr>
      <vt:lpstr>V- La feuille de route de ECTA-BTP Sarl pour la mise en place du SMQ</vt:lpstr>
      <vt:lpstr>a- La prévention des erreurs :  Le SMQ permet à notre personnel de réaliser ses tâches de façon optimale, en un coup et avec professionnalisme. o b- La réduction des coûts de non-qualité  La non-qualité occasionne des dépenses sous formes de mesures d'amélioration, de reprises, de retards ou de mises au rebut.  o c- Une meilleure planification des opérations : Nos objectifs définis chaque année sont compris par le personnel et le motivent. Les activités sont alignées et mises en œuvre de façon unifiée.  o d-Le renforcement de la communication interne : Notre démarche qualité nous a permis de simplifier la communication entre la Direction et les collaborateurs, au sein de la Direction, entre les départements, les Cellules et Unités dans leurs échanges .  o e- L'augmentation de la rentabilité : Le management de la qualité, nous a permis d'atteindre l'un des objectifs premier de toute entreprise : le profit.  o  f-L'établissement de procédures fiables : Les décisions sont bien diffusées. Aucun employé n’est indispensable, le système s’évalue aisément eu objectivement.</vt:lpstr>
      <vt:lpstr>L'environnement externe de ECTA-BTP Sarl est largement influencé par des avantages déterminants liés à l'adoption et à l'application d'un système de management de la qualité. L'on retrouve ainsi des opportunités telles que : oo a-  L'amélioration de la bonne image ECTA-BTP Sarl et de celle de ses prestations : Le SMQ nous offre une aptitude accrue à créer de la valeur pour les fournisseurs et notre entreprise.  o b- La conservation des clients et le maintien de leur satisfaction : Les besoins de la clientèle sont pris en considération et satisfait.   Nous organisons chaque années une enquête de satisfaction auprès de nos clients. o c- La réponse aux exigences lors des appels d'offre : Le management de la qualité, de par ses prescriptions permet de répondre au mieux aux exigences du cahier de charges des appels d'offre. o d- L'augmentation des parts de marché : Cela résulte de la souplesse et de la rapidité des réactions face aux opportunités du marché.  o e- L'avantage concurrentiel : Cela grâce à des capacités organisationnelles améliorées.  o f- Le respect des normes et règlements : Le SMQ, de par ses prescriptions, encourage le respect des normes en vigueur dans le pays et/ou sur le plan international</vt:lpstr>
      <vt:lpstr>Diapositive 10</vt:lpstr>
      <vt:lpstr> La mise en œuvre d'un système qualité contribue également à gérer activement les risques d'une entreprise.  D.1- Un impératif : Le soutien de la Direction  Le chef d'entreprise doit être un vecteur pour la démarche qualité, par sa motivation et par les moyens financiers qu'il allouera aux services responsables.   D.2- Faire le nécessaire et faire vivre la démarche qualité  Un système trop complexe va progressivement être de moins en moins efficace.   D.3- Se concentrer sur le produit Ce que le client achète, c'est le produit et non le système qualité.    D.4- Ne pas perdre de vue la satisfaction du client  La séduction est l'image du ratio qualité/coût. Assurer la qualité des prestations, tout en assurant la qualité du produit, et en réduisant les coûts de fabrication est donc devenue essentielle et stratégique.   </vt:lpstr>
      <vt:lpstr>CONCLUSION</vt:lpstr>
    </vt:vector>
  </TitlesOfParts>
  <Company>ECTA-BTP Sarl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certification ISO</dc:title>
  <dc:creator>Chancelier</dc:creator>
  <cp:lastModifiedBy>Severin</cp:lastModifiedBy>
  <cp:revision>257</cp:revision>
  <dcterms:created xsi:type="dcterms:W3CDTF">2011-05-19T13:43:22Z</dcterms:created>
  <dcterms:modified xsi:type="dcterms:W3CDTF">2012-10-09T15:05:54Z</dcterms:modified>
</cp:coreProperties>
</file>