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0"/>
  </p:notesMasterIdLst>
  <p:sldIdLst>
    <p:sldId id="258" r:id="rId2"/>
    <p:sldId id="259" r:id="rId3"/>
    <p:sldId id="286" r:id="rId4"/>
    <p:sldId id="285" r:id="rId5"/>
    <p:sldId id="260" r:id="rId6"/>
    <p:sldId id="261" r:id="rId7"/>
    <p:sldId id="262" r:id="rId8"/>
    <p:sldId id="263" r:id="rId9"/>
    <p:sldId id="264" r:id="rId10"/>
    <p:sldId id="265" r:id="rId11"/>
    <p:sldId id="266" r:id="rId12"/>
    <p:sldId id="267" r:id="rId13"/>
    <p:sldId id="268" r:id="rId14"/>
    <p:sldId id="269" r:id="rId15"/>
    <p:sldId id="271" r:id="rId16"/>
    <p:sldId id="272" r:id="rId17"/>
    <p:sldId id="280" r:id="rId18"/>
    <p:sldId id="273" r:id="rId19"/>
    <p:sldId id="281" r:id="rId20"/>
    <p:sldId id="274" r:id="rId21"/>
    <p:sldId id="275" r:id="rId22"/>
    <p:sldId id="276" r:id="rId23"/>
    <p:sldId id="277" r:id="rId24"/>
    <p:sldId id="278" r:id="rId25"/>
    <p:sldId id="282" r:id="rId26"/>
    <p:sldId id="287" r:id="rId27"/>
    <p:sldId id="283" r:id="rId28"/>
    <p:sldId id="284" r:id="rId2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504" y="-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784639-D149-4177-96A7-BFE8D90EFC25}" type="datetimeFigureOut">
              <a:rPr lang="fr-FR" smtClean="0"/>
              <a:pPr/>
              <a:t>10/10/2012</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26F577-527C-413A-BCDB-935374ADEC4E}" type="slidenum">
              <a:rPr lang="fr-FR" smtClean="0"/>
              <a:pPr/>
              <a:t>‹N°›</a:t>
            </a:fld>
            <a:endParaRPr lang="fr-F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3" name="Rectangle à coins arrondis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ous-titr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BC97B8E5-E783-439F-8B59-7C14FE535FD3}" type="datetime1">
              <a:rPr lang="fr-FR" smtClean="0"/>
              <a:pPr/>
              <a:t>10/10/2012</a:t>
            </a:fld>
            <a:endParaRPr lang="fr-FR" dirty="0"/>
          </a:p>
        </p:txBody>
      </p:sp>
      <p:sp>
        <p:nvSpPr>
          <p:cNvPr id="17" name="Espace réservé du pied de page 16"/>
          <p:cNvSpPr>
            <a:spLocks noGrp="1"/>
          </p:cNvSpPr>
          <p:nvPr>
            <p:ph type="ftr" sz="quarter" idx="11"/>
          </p:nvPr>
        </p:nvSpPr>
        <p:spPr/>
        <p:txBody>
          <a:bodyPr/>
          <a:lstStyle/>
          <a:p>
            <a:endParaRPr lang="fr-FR" dirty="0"/>
          </a:p>
        </p:txBody>
      </p:sp>
      <p:sp>
        <p:nvSpPr>
          <p:cNvPr id="29" name="Espace réservé du numéro de diapositive 28"/>
          <p:cNvSpPr>
            <a:spLocks noGrp="1"/>
          </p:cNvSpPr>
          <p:nvPr>
            <p:ph type="sldNum" sz="quarter" idx="12"/>
          </p:nvPr>
        </p:nvSpPr>
        <p:spPr/>
        <p:txBody>
          <a:bodyPr lIns="0" tIns="0" rIns="0" bIns="0">
            <a:noAutofit/>
          </a:bodyPr>
          <a:lstStyle>
            <a:lvl1pPr>
              <a:defRPr sz="1400">
                <a:solidFill>
                  <a:srgbClr val="FFFFFF"/>
                </a:solidFill>
              </a:defRPr>
            </a:lvl1pPr>
          </a:lstStyle>
          <a:p>
            <a:fld id="{466C28EC-2911-458F-9C7A-F6EAB539C720}" type="slidenum">
              <a:rPr lang="fr-FR" smtClean="0"/>
              <a:pPr/>
              <a:t>‹N°›</a:t>
            </a:fld>
            <a:endParaRPr lang="fr-FR"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r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C3051D9-9302-49F7-8DC1-8F8DFD7E174D}" type="datetime1">
              <a:rPr lang="fr-FR" smtClean="0"/>
              <a:pPr/>
              <a:t>10/10/2012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66C28EC-2911-458F-9C7A-F6EAB539C720}"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1"/>
            <a:ext cx="201168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914400" y="274640"/>
            <a:ext cx="55626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F4C9EC3-575F-4DDB-B0DF-4E669C40D1BA}" type="datetime1">
              <a:rPr lang="fr-FR" smtClean="0"/>
              <a:pPr/>
              <a:t>10/10/2012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66C28EC-2911-458F-9C7A-F6EAB539C720}"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6F5657C4-E566-4A50-877F-157092A4B420}" type="datetime1">
              <a:rPr lang="fr-FR" smtClean="0"/>
              <a:pPr/>
              <a:t>10/10/2012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66C28EC-2911-458F-9C7A-F6EAB539C720}" type="slidenum">
              <a:rPr lang="fr-FR" smtClean="0"/>
              <a:pPr/>
              <a:t>‹N°›</a:t>
            </a:fld>
            <a:endParaRPr lang="fr-FR" dirty="0"/>
          </a:p>
        </p:txBody>
      </p:sp>
      <p:sp>
        <p:nvSpPr>
          <p:cNvPr id="8" name="Espace réservé du contenu 7"/>
          <p:cNvSpPr>
            <a:spLocks noGrp="1"/>
          </p:cNvSpPr>
          <p:nvPr>
            <p:ph sz="quarter" idx="1"/>
          </p:nvPr>
        </p:nvSpPr>
        <p:spPr>
          <a:xfrm>
            <a:off x="914400" y="1447800"/>
            <a:ext cx="777240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0" name="Rectangle à coins arrondis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0CDB5EC7-CEE6-487F-8A7F-77B202362144}" type="datetime1">
              <a:rPr lang="fr-FR" smtClean="0"/>
              <a:pPr/>
              <a:t>10/10/2012</a:t>
            </a:fld>
            <a:endParaRPr lang="fr-FR" dirty="0"/>
          </a:p>
        </p:txBody>
      </p:sp>
      <p:sp>
        <p:nvSpPr>
          <p:cNvPr id="5" name="Espace réservé du pied de page 4"/>
          <p:cNvSpPr>
            <a:spLocks noGrp="1"/>
          </p:cNvSpPr>
          <p:nvPr>
            <p:ph type="ftr" sz="quarter" idx="11"/>
          </p:nvPr>
        </p:nvSpPr>
        <p:spPr>
          <a:xfrm>
            <a:off x="800100" y="6172200"/>
            <a:ext cx="4000500" cy="457200"/>
          </a:xfrm>
        </p:spPr>
        <p:txBody>
          <a:bodyPr/>
          <a:lstStyle/>
          <a:p>
            <a:endParaRPr lang="fr-FR" dirty="0"/>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Espace réservé du numéro de diapositive 5"/>
          <p:cNvSpPr>
            <a:spLocks noGrp="1"/>
          </p:cNvSpPr>
          <p:nvPr>
            <p:ph type="sldNum" sz="quarter" idx="12"/>
          </p:nvPr>
        </p:nvSpPr>
        <p:spPr>
          <a:xfrm>
            <a:off x="146304" y="6208776"/>
            <a:ext cx="457200" cy="457200"/>
          </a:xfrm>
        </p:spPr>
        <p:txBody>
          <a:bodyPr/>
          <a:lstStyle/>
          <a:p>
            <a:fld id="{466C28EC-2911-458F-9C7A-F6EAB539C720}" type="slidenum">
              <a:rPr lang="fr-FR" smtClean="0"/>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AD271E24-9963-45F9-BF8F-874D4A706690}" type="datetime1">
              <a:rPr lang="fr-FR" smtClean="0"/>
              <a:pPr/>
              <a:t>10/10/2012</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66C28EC-2911-458F-9C7A-F6EAB539C720}" type="slidenum">
              <a:rPr lang="fr-FR" smtClean="0"/>
              <a:pPr/>
              <a:t>‹N°›</a:t>
            </a:fld>
            <a:endParaRPr lang="fr-FR" dirty="0"/>
          </a:p>
        </p:txBody>
      </p:sp>
      <p:sp>
        <p:nvSpPr>
          <p:cNvPr id="9" name="Espace réservé du contenu 8"/>
          <p:cNvSpPr>
            <a:spLocks noGrp="1"/>
          </p:cNvSpPr>
          <p:nvPr>
            <p:ph sz="quarter" idx="1"/>
          </p:nvPr>
        </p:nvSpPr>
        <p:spPr>
          <a:xfrm>
            <a:off x="914400" y="1447800"/>
            <a:ext cx="374904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933950" y="1447800"/>
            <a:ext cx="374904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914400" y="273050"/>
            <a:ext cx="7772400" cy="1143000"/>
          </a:xfrm>
        </p:spPr>
        <p:txBody>
          <a:bodyPr anchor="b" anchorCtr="0"/>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0300CCC8-9CA0-49F2-9756-A4C608692817}" type="datetime1">
              <a:rPr lang="fr-FR" smtClean="0"/>
              <a:pPr/>
              <a:t>10/10/2012</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466C28EC-2911-458F-9C7A-F6EAB539C720}" type="slidenum">
              <a:rPr lang="fr-FR" smtClean="0"/>
              <a:pPr/>
              <a:t>‹N°›</a:t>
            </a:fld>
            <a:endParaRPr lang="fr-FR" dirty="0"/>
          </a:p>
        </p:txBody>
      </p:sp>
      <p:sp>
        <p:nvSpPr>
          <p:cNvPr id="11" name="Espace réservé du contenu 10"/>
          <p:cNvSpPr>
            <a:spLocks noGrp="1"/>
          </p:cNvSpPr>
          <p:nvPr>
            <p:ph sz="half" idx="2"/>
          </p:nvPr>
        </p:nvSpPr>
        <p:spPr>
          <a:xfrm>
            <a:off x="914400" y="2247900"/>
            <a:ext cx="3733800" cy="38862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4"/>
          </p:nvPr>
        </p:nvSpPr>
        <p:spPr>
          <a:xfrm>
            <a:off x="4953000" y="2247900"/>
            <a:ext cx="3733800" cy="38862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59154154-7861-41D9-822C-09142ED77AB3}" type="datetime1">
              <a:rPr lang="fr-FR" smtClean="0"/>
              <a:pPr/>
              <a:t>10/10/2012</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466C28EC-2911-458F-9C7A-F6EAB539C720}"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093EF62-6BA5-4477-B333-6ECB0988DC4A}" type="datetime1">
              <a:rPr lang="fr-FR" smtClean="0"/>
              <a:pPr/>
              <a:t>10/10/2012</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466C28EC-2911-458F-9C7A-F6EAB539C720}"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9" name="Rectangle à coins arrondis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a:off x="914400" y="273050"/>
            <a:ext cx="7772400" cy="1143000"/>
          </a:xfrm>
        </p:spPr>
        <p:txBody>
          <a:bodyPr anchor="b" anchorCtr="0"/>
          <a:lstStyle>
            <a:lvl1pPr algn="l">
              <a:buNone/>
              <a:defRPr sz="4000" b="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229414B1-0A68-49BD-A16F-F637F377A50C}" type="datetime1">
              <a:rPr lang="fr-FR" smtClean="0"/>
              <a:pPr/>
              <a:t>10/10/2012</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66C28EC-2911-458F-9C7A-F6EAB539C720}" type="slidenum">
              <a:rPr lang="fr-FR" smtClean="0"/>
              <a:pPr/>
              <a:t>‹N°›</a:t>
            </a:fld>
            <a:endParaRPr lang="fr-FR" dirty="0"/>
          </a:p>
        </p:txBody>
      </p:sp>
      <p:sp>
        <p:nvSpPr>
          <p:cNvPr id="11" name="Espace réservé du contenu 10"/>
          <p:cNvSpPr>
            <a:spLocks noGrp="1"/>
          </p:cNvSpPr>
          <p:nvPr>
            <p:ph sz="quarter" idx="1"/>
          </p:nvPr>
        </p:nvSpPr>
        <p:spPr>
          <a:xfrm>
            <a:off x="2971800" y="1600200"/>
            <a:ext cx="5715000" cy="44958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9E209281-93A7-4A97-A793-F4E6CA720A21}" type="datetime1">
              <a:rPr lang="fr-FR" smtClean="0"/>
              <a:pPr/>
              <a:t>10/10/2012</a:t>
            </a:fld>
            <a:endParaRPr lang="fr-FR" dirty="0"/>
          </a:p>
        </p:txBody>
      </p:sp>
      <p:sp>
        <p:nvSpPr>
          <p:cNvPr id="6" name="Espace réservé du pied de page 5"/>
          <p:cNvSpPr>
            <a:spLocks noGrp="1"/>
          </p:cNvSpPr>
          <p:nvPr>
            <p:ph type="ftr" sz="quarter" idx="11"/>
          </p:nvPr>
        </p:nvSpPr>
        <p:spPr>
          <a:xfrm>
            <a:off x="914400" y="6172200"/>
            <a:ext cx="3886200" cy="457200"/>
          </a:xfrm>
        </p:spPr>
        <p:txBody>
          <a:bodyPr/>
          <a:lstStyle/>
          <a:p>
            <a:endParaRPr lang="fr-FR" dirty="0"/>
          </a:p>
        </p:txBody>
      </p:sp>
      <p:sp>
        <p:nvSpPr>
          <p:cNvPr id="7" name="Espace réservé du numéro de diapositive 6"/>
          <p:cNvSpPr>
            <a:spLocks noGrp="1"/>
          </p:cNvSpPr>
          <p:nvPr>
            <p:ph type="sldNum" sz="quarter" idx="12"/>
          </p:nvPr>
        </p:nvSpPr>
        <p:spPr>
          <a:xfrm>
            <a:off x="146304" y="6208776"/>
            <a:ext cx="457200" cy="457200"/>
          </a:xfrm>
        </p:spPr>
        <p:txBody>
          <a:bodyPr/>
          <a:lstStyle/>
          <a:p>
            <a:fld id="{466C28EC-2911-458F-9C7A-F6EAB539C720}" type="slidenum">
              <a:rPr lang="fr-FR" smtClean="0"/>
              <a:pPr/>
              <a:t>‹N°›</a:t>
            </a:fld>
            <a:endParaRPr lang="fr-FR"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 name="Espace réservé pour une image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fr-FR" dirty="0"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8" name="Rectangle à coins arrondis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space réservé du titre 21"/>
          <p:cNvSpPr>
            <a:spLocks noGrp="1"/>
          </p:cNvSpPr>
          <p:nvPr>
            <p:ph type="title"/>
          </p:nvPr>
        </p:nvSpPr>
        <p:spPr>
          <a:xfrm>
            <a:off x="914400" y="274638"/>
            <a:ext cx="7772400" cy="1143000"/>
          </a:xfrm>
          <a:prstGeom prst="rect">
            <a:avLst/>
          </a:prstGeom>
        </p:spPr>
        <p:txBody>
          <a:bodyPr bIns="91440" anchor="b" anchorCtr="0">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F745B8D-EF5C-4E10-B764-CAD7384C2FF5}" type="datetime1">
              <a:rPr lang="fr-FR" smtClean="0"/>
              <a:pPr/>
              <a:t>10/10/2012</a:t>
            </a:fld>
            <a:endParaRPr lang="fr-FR" dirty="0"/>
          </a:p>
        </p:txBody>
      </p:sp>
      <p:sp>
        <p:nvSpPr>
          <p:cNvPr id="3" name="Espace réservé du pied de page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r-FR" dirty="0"/>
          </a:p>
        </p:txBody>
      </p:sp>
      <p:sp>
        <p:nvSpPr>
          <p:cNvPr id="23" name="Espace réservé du numéro de diapositive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66C28EC-2911-458F-9C7A-F6EAB539C720}"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571736" y="3429000"/>
            <a:ext cx="4500594" cy="1214446"/>
          </a:xfrm>
        </p:spPr>
        <p:txBody>
          <a:bodyPr/>
          <a:lstStyle/>
          <a:p>
            <a:r>
              <a:rPr lang="fr-FR" sz="1600" b="1" dirty="0" smtClean="0">
                <a:latin typeface="Arial Narrow" pitchFamily="34" charset="0"/>
              </a:rPr>
              <a:t>Présenté par:</a:t>
            </a:r>
          </a:p>
          <a:p>
            <a:r>
              <a:rPr lang="fr-FR" sz="2000" b="1" dirty="0" smtClean="0">
                <a:latin typeface="Arial Narrow" pitchFamily="34" charset="0"/>
              </a:rPr>
              <a:t>NYOUNAI </a:t>
            </a:r>
            <a:r>
              <a:rPr lang="fr-FR" sz="2000" b="1" dirty="0" err="1" smtClean="0">
                <a:latin typeface="Arial Narrow" pitchFamily="34" charset="0"/>
              </a:rPr>
              <a:t>NYOUNAI</a:t>
            </a:r>
            <a:endParaRPr lang="fr-FR" sz="2000" b="1" dirty="0" smtClean="0">
              <a:latin typeface="Arial Narrow" pitchFamily="34" charset="0"/>
            </a:endParaRPr>
          </a:p>
          <a:p>
            <a:r>
              <a:rPr lang="fr-FR" sz="1600" b="1" dirty="0" smtClean="0">
                <a:latin typeface="Arial Narrow" pitchFamily="34" charset="0"/>
              </a:rPr>
              <a:t>Directeur Général ALPAGES</a:t>
            </a:r>
            <a:endParaRPr lang="fr-FR" sz="1600" b="1" dirty="0">
              <a:latin typeface="Arial Narrow" pitchFamily="34" charset="0"/>
            </a:endParaRPr>
          </a:p>
        </p:txBody>
      </p:sp>
      <p:sp>
        <p:nvSpPr>
          <p:cNvPr id="2" name="Titre 1"/>
          <p:cNvSpPr>
            <a:spLocks noGrp="1"/>
          </p:cNvSpPr>
          <p:nvPr>
            <p:ph type="ctrTitle"/>
          </p:nvPr>
        </p:nvSpPr>
        <p:spPr>
          <a:xfrm>
            <a:off x="285720" y="1500174"/>
            <a:ext cx="8501122"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8" name="AutoShape 7"/>
          <p:cNvSpPr>
            <a:spLocks noChangeArrowheads="1"/>
          </p:cNvSpPr>
          <p:nvPr/>
        </p:nvSpPr>
        <p:spPr bwMode="auto">
          <a:xfrm>
            <a:off x="357158" y="5143512"/>
            <a:ext cx="2786082" cy="1484312"/>
          </a:xfrm>
          <a:prstGeom prst="irregularSeal1">
            <a:avLst/>
          </a:prstGeom>
          <a:solidFill>
            <a:srgbClr val="00B0F0"/>
          </a:solidFill>
          <a:ln w="38100" cmpd="dbl">
            <a:solidFill>
              <a:srgbClr val="006600"/>
            </a:solidFill>
            <a:miter lim="800000"/>
            <a:headEnd/>
            <a:tailEnd/>
          </a:ln>
          <a:effectLst>
            <a:prstShdw prst="shdw13" dist="53882" dir="13500000">
              <a:schemeClr val="bg2">
                <a:alpha val="50000"/>
              </a:schemeClr>
            </a:prstShdw>
          </a:effectLst>
        </p:spPr>
        <p:txBody>
          <a:bodyPr wrap="none" anchor="ctr"/>
          <a:lstStyle/>
          <a:p>
            <a:r>
              <a:rPr lang="fr-FR" sz="1400" b="1" dirty="0" smtClean="0">
                <a:solidFill>
                  <a:srgbClr val="C00000"/>
                </a:solidFill>
                <a:latin typeface="Clarendon" pitchFamily="18" charset="0"/>
              </a:rPr>
              <a:t>10-12 Octobre 2012</a:t>
            </a:r>
            <a:endParaRPr lang="fr-FR" sz="1400" b="1" dirty="0">
              <a:solidFill>
                <a:srgbClr val="C00000"/>
              </a:solidFill>
              <a:latin typeface="Clarendon" pitchFamily="18" charset="0"/>
            </a:endParaRPr>
          </a:p>
        </p:txBody>
      </p:sp>
      <p:sp>
        <p:nvSpPr>
          <p:cNvPr id="9" name="WordArt 8"/>
          <p:cNvSpPr>
            <a:spLocks noChangeArrowheads="1" noChangeShapeType="1" noTextEdit="1"/>
          </p:cNvSpPr>
          <p:nvPr/>
        </p:nvSpPr>
        <p:spPr bwMode="auto">
          <a:xfrm>
            <a:off x="4427538" y="5876925"/>
            <a:ext cx="4032250" cy="360363"/>
          </a:xfrm>
          <a:prstGeom prst="rect">
            <a:avLst/>
          </a:prstGeom>
        </p:spPr>
        <p:txBody>
          <a:bodyPr wrap="none" fromWordArt="1">
            <a:prstTxWarp prst="textPlain">
              <a:avLst>
                <a:gd name="adj" fmla="val 50000"/>
              </a:avLst>
            </a:prstTxWarp>
          </a:bodyPr>
          <a:lstStyle/>
          <a:p>
            <a:r>
              <a:rPr lang="fr-FR" sz="2000" kern="10" dirty="0" smtClean="0">
                <a:ln w="9525">
                  <a:solidFill>
                    <a:srgbClr val="000000"/>
                  </a:solidFill>
                  <a:round/>
                  <a:headEnd/>
                  <a:tailEnd/>
                </a:ln>
                <a:solidFill>
                  <a:srgbClr val="FFFFFF"/>
                </a:solidFill>
                <a:latin typeface="Arial Black"/>
              </a:rPr>
              <a:t>Yaoundé - Hilton</a:t>
            </a:r>
            <a:endParaRPr lang="fr-FR" sz="2000" kern="10" dirty="0">
              <a:ln w="9525">
                <a:solidFill>
                  <a:srgbClr val="000000"/>
                </a:solidFill>
                <a:round/>
                <a:headEnd/>
                <a:tailEnd/>
              </a:ln>
              <a:solidFill>
                <a:srgbClr val="FFFFFF"/>
              </a:solidFill>
              <a:latin typeface="Arial Black"/>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11" name="Espace réservé du numéro de diapositive 10"/>
          <p:cNvSpPr>
            <a:spLocks noGrp="1"/>
          </p:cNvSpPr>
          <p:nvPr>
            <p:ph type="sldNum" sz="quarter" idx="12"/>
          </p:nvPr>
        </p:nvSpPr>
        <p:spPr/>
        <p:txBody>
          <a:bodyPr/>
          <a:lstStyle/>
          <a:p>
            <a:fld id="{466C28EC-2911-458F-9C7A-F6EAB539C720}" type="slidenum">
              <a:rPr lang="fr-FR" smtClean="0"/>
              <a:pPr/>
              <a:t>1</a:t>
            </a:fld>
            <a:endParaRPr lang="fr-F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143272"/>
          </a:xfrm>
        </p:spPr>
        <p:txBody>
          <a:bodyPr>
            <a:noAutofit/>
          </a:bodyPr>
          <a:lstStyle/>
          <a:p>
            <a:r>
              <a:rPr lang="fr-FR" sz="2800" b="1" dirty="0" smtClean="0">
                <a:latin typeface="Arial Narrow" pitchFamily="34" charset="0"/>
              </a:rPr>
              <a:t>LES FACTEURS DE COMPETITIVITE:</a:t>
            </a:r>
          </a:p>
          <a:p>
            <a:pPr algn="l"/>
            <a:r>
              <a:rPr lang="fr-FR" sz="2400" dirty="0" smtClean="0">
                <a:solidFill>
                  <a:schemeClr val="tx1"/>
                </a:solidFill>
                <a:latin typeface="Arial Narrow" pitchFamily="34" charset="0"/>
              </a:rPr>
              <a:t>Chacun de ces facteurs influe sur le niveau de compétitivité de l’entreprise.</a:t>
            </a:r>
          </a:p>
          <a:p>
            <a:pPr algn="l"/>
            <a:endParaRPr lang="fr-FR" sz="1400" dirty="0" smtClean="0">
              <a:solidFill>
                <a:schemeClr val="tx1"/>
              </a:solidFill>
              <a:latin typeface="Arial Narrow" pitchFamily="34" charset="0"/>
            </a:endParaRPr>
          </a:p>
          <a:p>
            <a:pPr algn="l">
              <a:buFontTx/>
              <a:buChar char="-"/>
            </a:pPr>
            <a:r>
              <a:rPr lang="fr-FR" sz="2400" u="sng" dirty="0" smtClean="0">
                <a:solidFill>
                  <a:srgbClr val="002060"/>
                </a:solidFill>
                <a:latin typeface="Arial Narrow" pitchFamily="34" charset="0"/>
              </a:rPr>
              <a:t>Ex</a:t>
            </a:r>
            <a:r>
              <a:rPr lang="fr-FR" sz="2400" dirty="0" smtClean="0">
                <a:solidFill>
                  <a:srgbClr val="002060"/>
                </a:solidFill>
                <a:latin typeface="Arial Narrow" pitchFamily="34" charset="0"/>
              </a:rPr>
              <a:t>.: </a:t>
            </a:r>
            <a:r>
              <a:rPr lang="fr-FR" sz="2000" i="1" dirty="0" smtClean="0">
                <a:solidFill>
                  <a:srgbClr val="002060"/>
                </a:solidFill>
                <a:latin typeface="Arial Narrow" pitchFamily="34" charset="0"/>
              </a:rPr>
              <a:t>- des clients exigeants peuvent imposer à l’entreprise de se conformer à des normes élevées en matière de </a:t>
            </a:r>
            <a:r>
              <a:rPr lang="fr-FR" sz="2000" b="1" i="1" dirty="0" smtClean="0">
                <a:solidFill>
                  <a:srgbClr val="002060"/>
                </a:solidFill>
                <a:latin typeface="Arial Narrow" pitchFamily="34" charset="0"/>
              </a:rPr>
              <a:t>qualité, </a:t>
            </a:r>
            <a:r>
              <a:rPr lang="fr-FR" sz="2000" i="1" dirty="0" smtClean="0">
                <a:solidFill>
                  <a:srgbClr val="002060"/>
                </a:solidFill>
                <a:latin typeface="Arial Narrow" pitchFamily="34" charset="0"/>
              </a:rPr>
              <a:t>de délai et de fiabilité.</a:t>
            </a:r>
          </a:p>
          <a:p>
            <a:pPr algn="l">
              <a:buFontTx/>
              <a:buChar char="-"/>
            </a:pPr>
            <a:r>
              <a:rPr lang="fr-FR" sz="2000" i="1" dirty="0" smtClean="0">
                <a:solidFill>
                  <a:srgbClr val="002060"/>
                </a:solidFill>
                <a:latin typeface="Arial Narrow" pitchFamily="34" charset="0"/>
              </a:rPr>
              <a:t>          - et même la concurrence peut influencer positivement la compétitivité de l’entreprise en la poussant à chercher constamment à s’améliorer pour maintenir sa position sur le marché.</a:t>
            </a:r>
            <a:endParaRPr lang="fr-FR" sz="2000" b="1" i="1" dirty="0" smtClean="0">
              <a:solidFill>
                <a:srgbClr val="002060"/>
              </a:solidFill>
              <a:latin typeface="Arial Narrow" pitchFamily="34" charset="0"/>
            </a:endParaRPr>
          </a:p>
          <a:p>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285748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358214" y="6143644"/>
            <a:ext cx="457200" cy="457200"/>
          </a:xfrm>
        </p:spPr>
        <p:txBody>
          <a:bodyPr/>
          <a:lstStyle/>
          <a:p>
            <a:fld id="{466C28EC-2911-458F-9C7A-F6EAB539C720}" type="slidenum">
              <a:rPr lang="fr-FR" smtClean="0">
                <a:solidFill>
                  <a:schemeClr val="tx1"/>
                </a:solidFill>
              </a:rPr>
              <a:pPr/>
              <a:t>10</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071834"/>
          </a:xfrm>
        </p:spPr>
        <p:txBody>
          <a:bodyPr>
            <a:noAutofit/>
          </a:bodyPr>
          <a:lstStyle/>
          <a:p>
            <a:r>
              <a:rPr lang="fr-FR" sz="2800" dirty="0" smtClean="0">
                <a:solidFill>
                  <a:schemeClr val="tx1"/>
                </a:solidFill>
                <a:latin typeface="Arial Narrow" pitchFamily="34" charset="0"/>
              </a:rPr>
              <a:t>Il apparait que la norme </a:t>
            </a:r>
            <a:r>
              <a:rPr lang="fr-FR" sz="2800" b="1" dirty="0" smtClean="0">
                <a:solidFill>
                  <a:schemeClr val="tx1"/>
                </a:solidFill>
                <a:latin typeface="Arial Narrow" pitchFamily="34" charset="0"/>
              </a:rPr>
              <a:t>ISO 9001 Version 2008 </a:t>
            </a:r>
            <a:r>
              <a:rPr lang="fr-FR" sz="2800" dirty="0" smtClean="0">
                <a:solidFill>
                  <a:schemeClr val="tx1"/>
                </a:solidFill>
                <a:latin typeface="Arial Narrow" pitchFamily="34" charset="0"/>
              </a:rPr>
              <a:t>– Système de Management de la Qualité – Exigences </a:t>
            </a:r>
          </a:p>
          <a:p>
            <a:pPr algn="l"/>
            <a:r>
              <a:rPr lang="fr-FR" sz="2800" dirty="0" smtClean="0">
                <a:solidFill>
                  <a:srgbClr val="002060"/>
                </a:solidFill>
                <a:latin typeface="Arial Narrow" pitchFamily="34" charset="0"/>
              </a:rPr>
              <a:t>Composée de 109 Exigences, 6 Procédures obligatoires et 20 Enregistrements  et qui permet de mettre en œuvre la démarche qualité dans un organisme, traite, dans le sens de l’amélioration continue, 8 des 10 facteurs liés à la compétitivité des entreprises</a:t>
            </a:r>
            <a:r>
              <a:rPr lang="fr-FR" sz="2000" i="1" dirty="0" smtClean="0">
                <a:solidFill>
                  <a:srgbClr val="002060"/>
                </a:solidFill>
                <a:latin typeface="Arial Narrow" pitchFamily="34" charset="0"/>
              </a:rPr>
              <a:t>.</a:t>
            </a:r>
            <a:endParaRPr lang="fr-FR" sz="2000" b="1" i="1" dirty="0" smtClean="0">
              <a:solidFill>
                <a:srgbClr val="002060"/>
              </a:solidFill>
              <a:latin typeface="Arial Narrow" pitchFamily="34" charset="0"/>
            </a:endParaRPr>
          </a:p>
          <a:p>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11</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1- L’organisation de l’entreprise </a:t>
            </a:r>
          </a:p>
          <a:p>
            <a:pPr algn="l"/>
            <a:r>
              <a:rPr lang="fr-FR" sz="2400" b="1" i="1" dirty="0" smtClean="0">
                <a:solidFill>
                  <a:srgbClr val="002060"/>
                </a:solidFill>
                <a:latin typeface="Arial Narrow" pitchFamily="34" charset="0"/>
              </a:rPr>
              <a:t>L’entreprise est organisée traditionnellement à travers un organigramme classique par activités ordonnancées ayant des attributions et des relations biens définies afin de réaliser un service ou de fournir un produit.</a:t>
            </a:r>
          </a:p>
          <a:p>
            <a:pPr algn="l"/>
            <a:r>
              <a:rPr lang="fr-FR" sz="2400" dirty="0" smtClean="0">
                <a:solidFill>
                  <a:schemeClr val="tx1"/>
                </a:solidFill>
                <a:latin typeface="Arial Narrow" pitchFamily="34" charset="0"/>
              </a:rPr>
              <a:t>La norme ISO 9001v2008 maintient cette organisation avec ses activités mais conseille d’adopter l’</a:t>
            </a:r>
            <a:r>
              <a:rPr lang="fr-FR" sz="2400" b="1" dirty="0" smtClean="0">
                <a:solidFill>
                  <a:schemeClr val="tx1"/>
                </a:solidFill>
                <a:latin typeface="Arial Narrow" pitchFamily="34" charset="0"/>
              </a:rPr>
              <a:t>« Approche Processus » </a:t>
            </a:r>
            <a:r>
              <a:rPr lang="fr-FR" sz="2400" dirty="0" smtClean="0">
                <a:solidFill>
                  <a:schemeClr val="tx1"/>
                </a:solidFill>
                <a:latin typeface="Arial Narrow" pitchFamily="34" charset="0"/>
              </a:rPr>
              <a:t>pour accroître la satisfaction des exigences des clients.  </a:t>
            </a:r>
            <a:endParaRPr lang="fr-FR" sz="2400" dirty="0">
              <a:solidFill>
                <a:schemeClr val="tx1"/>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12</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1- L’organisation de l’entreprise</a:t>
            </a:r>
            <a:r>
              <a:rPr lang="fr-FR" sz="2800" b="1" dirty="0" smtClean="0">
                <a:solidFill>
                  <a:srgbClr val="002060"/>
                </a:solidFill>
                <a:latin typeface="Arial Narrow" pitchFamily="34" charset="0"/>
              </a:rPr>
              <a:t> </a:t>
            </a:r>
          </a:p>
          <a:p>
            <a:endParaRPr lang="fr-FR" sz="2400" b="1" dirty="0" smtClean="0">
              <a:solidFill>
                <a:srgbClr val="002060"/>
              </a:solidFill>
              <a:latin typeface="Arial Narrow" pitchFamily="34" charset="0"/>
            </a:endParaRPr>
          </a:p>
          <a:p>
            <a:r>
              <a:rPr lang="fr-FR" sz="2400" b="1" dirty="0" smtClean="0">
                <a:solidFill>
                  <a:srgbClr val="002060"/>
                </a:solidFill>
                <a:latin typeface="Arial Narrow" pitchFamily="34" charset="0"/>
              </a:rPr>
              <a:t>L’« Approche Processus »</a:t>
            </a:r>
          </a:p>
          <a:p>
            <a:pPr algn="l"/>
            <a:r>
              <a:rPr lang="fr-FR" sz="2400" dirty="0" smtClean="0">
                <a:solidFill>
                  <a:schemeClr val="tx1"/>
                </a:solidFill>
                <a:latin typeface="Arial Narrow" pitchFamily="34" charset="0"/>
              </a:rPr>
              <a:t>« désigne l’application d’un système de processus au sein d’un organisme, ainsi que l’identification, les interactions et le management de ces processus en vue d’obtenir le résultat souhaité.</a:t>
            </a:r>
          </a:p>
          <a:p>
            <a:pPr algn="l"/>
            <a:r>
              <a:rPr lang="fr-FR" sz="1000" dirty="0" smtClean="0">
                <a:solidFill>
                  <a:schemeClr val="tx1"/>
                </a:solidFill>
                <a:latin typeface="Arial Narrow" pitchFamily="34" charset="0"/>
              </a:rPr>
              <a:t>                                                                                                                             (Article 0.2 Norme ISO 9001:2008(F))</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13</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1- L’organisation de l’entreprise</a:t>
            </a:r>
            <a:r>
              <a:rPr lang="fr-FR" sz="2800" b="1" dirty="0" smtClean="0">
                <a:solidFill>
                  <a:srgbClr val="002060"/>
                </a:solidFill>
                <a:latin typeface="Arial Narrow" pitchFamily="34" charset="0"/>
              </a:rPr>
              <a:t> </a:t>
            </a:r>
          </a:p>
          <a:p>
            <a:r>
              <a:rPr lang="fr-FR" sz="2400" b="1" dirty="0" smtClean="0">
                <a:solidFill>
                  <a:srgbClr val="002060"/>
                </a:solidFill>
                <a:latin typeface="Arial Narrow" pitchFamily="34" charset="0"/>
              </a:rPr>
              <a:t>L’« Approche Processus »</a:t>
            </a:r>
          </a:p>
          <a:p>
            <a:pPr algn="l"/>
            <a:r>
              <a:rPr lang="fr-FR" sz="2400" dirty="0" smtClean="0">
                <a:solidFill>
                  <a:schemeClr val="tx1"/>
                </a:solidFill>
                <a:latin typeface="Arial Narrow" pitchFamily="34" charset="0"/>
              </a:rPr>
              <a:t>Il s’agit de: </a:t>
            </a:r>
          </a:p>
          <a:p>
            <a:pPr algn="l">
              <a:buFontTx/>
              <a:buChar char="-"/>
            </a:pPr>
            <a:r>
              <a:rPr lang="fr-FR" sz="2400" dirty="0" smtClean="0">
                <a:solidFill>
                  <a:schemeClr val="tx1"/>
                </a:solidFill>
                <a:latin typeface="Arial Narrow" pitchFamily="34" charset="0"/>
              </a:rPr>
              <a:t>- définir les besoins du client– les transformer en exigences pour l’entreprise – les introduire dans des processus corrélés et bien gérés, transverses  aux activités de l’organigramme – afin d’obtenir la satisfaction du client  </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14</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2- La stratégie de l’entreprise:</a:t>
            </a:r>
          </a:p>
          <a:p>
            <a:pPr algn="l"/>
            <a:r>
              <a:rPr lang="fr-FR" sz="2400" i="1" dirty="0" smtClean="0">
                <a:solidFill>
                  <a:srgbClr val="002060"/>
                </a:solidFill>
                <a:latin typeface="Arial Narrow" pitchFamily="34" charset="0"/>
              </a:rPr>
              <a:t>Elle est déclinée dans la politique qualité qui définit les axes à suivre, à travers  une déclaration portée à la connaissance de l’ensemble des personnels de  l’entreprise. Cette politique est affichée dans tous les couloirs de l’entreprise.</a:t>
            </a:r>
          </a:p>
          <a:p>
            <a:pPr algn="l"/>
            <a:r>
              <a:rPr lang="fr-FR" sz="2400" i="1" dirty="0" smtClean="0">
                <a:solidFill>
                  <a:srgbClr val="002060"/>
                </a:solidFill>
                <a:latin typeface="Arial Narrow" pitchFamily="34" charset="0"/>
              </a:rPr>
              <a:t>Elle comprend l’engagement de la Direction à satisfaire aux exigences des Clients</a:t>
            </a:r>
          </a:p>
          <a:p>
            <a:pPr algn="l"/>
            <a:r>
              <a:rPr lang="fr-FR" sz="2400" i="1" dirty="0" smtClean="0">
                <a:solidFill>
                  <a:srgbClr val="002060"/>
                </a:solidFill>
                <a:latin typeface="Arial Narrow" pitchFamily="34" charset="0"/>
              </a:rPr>
              <a:t>Elle fournit un cadre pour établir et revoir les objectifs qualité.</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15</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3- Les facteurs culturels:</a:t>
            </a:r>
          </a:p>
          <a:p>
            <a:pPr algn="l"/>
            <a:r>
              <a:rPr lang="fr-FR" sz="2400" i="1" dirty="0" smtClean="0">
                <a:solidFill>
                  <a:srgbClr val="002060"/>
                </a:solidFill>
                <a:latin typeface="Arial Narrow" pitchFamily="34" charset="0"/>
              </a:rPr>
              <a:t>La qualité étant un état d’esprit, le facteur culturel est pris en compte dans la gestion de l’amélioration de l’environnement de travail. En veillant au respect de la culture de l’entreprise basée sur l’esprit d’équipe, sur les méthodes  de travail en interne, sur la déontologie professionnelle et  sur les lois et règlements</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16</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3- Les facteurs culturels:</a:t>
            </a:r>
          </a:p>
          <a:p>
            <a:r>
              <a:rPr lang="fr-FR" sz="2400" i="1" dirty="0" smtClean="0">
                <a:solidFill>
                  <a:srgbClr val="002060"/>
                </a:solidFill>
                <a:latin typeface="Arial Narrow" pitchFamily="34" charset="0"/>
              </a:rPr>
              <a:t>La norme ISO 9001:2008 conseille de</a:t>
            </a:r>
          </a:p>
          <a:p>
            <a:pPr algn="l"/>
            <a:r>
              <a:rPr lang="fr-FR" sz="2400" i="1" dirty="0" smtClean="0">
                <a:solidFill>
                  <a:srgbClr val="002060"/>
                </a:solidFill>
                <a:latin typeface="Arial Narrow" pitchFamily="34" charset="0"/>
              </a:rPr>
              <a:t>- respecter les règles religieuses: prières, jour de repos</a:t>
            </a:r>
          </a:p>
          <a:p>
            <a:pPr algn="l"/>
            <a:r>
              <a:rPr lang="fr-FR" sz="2400" i="1" dirty="0" smtClean="0">
                <a:solidFill>
                  <a:srgbClr val="002060"/>
                </a:solidFill>
                <a:latin typeface="Arial Narrow" pitchFamily="34" charset="0"/>
              </a:rPr>
              <a:t>- respecter les traditions: forêt, désert</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17</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4- Les ressources de l’entreprise:</a:t>
            </a:r>
          </a:p>
          <a:p>
            <a:pPr algn="l"/>
            <a:r>
              <a:rPr lang="fr-FR" sz="2400" i="1" dirty="0" smtClean="0">
                <a:solidFill>
                  <a:srgbClr val="002060"/>
                </a:solidFill>
                <a:latin typeface="Arial Narrow" pitchFamily="34" charset="0"/>
              </a:rPr>
              <a:t>La norme  arrête:</a:t>
            </a:r>
          </a:p>
          <a:p>
            <a:pPr algn="l"/>
            <a:r>
              <a:rPr lang="fr-FR" sz="2400" i="1" dirty="0" smtClean="0">
                <a:solidFill>
                  <a:srgbClr val="002060"/>
                </a:solidFill>
                <a:latin typeface="Arial Narrow" pitchFamily="34" charset="0"/>
              </a:rPr>
              <a:t>« L’organisme doit déterminer et fournir les ressources nécessaires pour</a:t>
            </a:r>
          </a:p>
          <a:p>
            <a:pPr algn="l"/>
            <a:r>
              <a:rPr lang="fr-FR" sz="2400" i="1" dirty="0" smtClean="0">
                <a:solidFill>
                  <a:srgbClr val="002060"/>
                </a:solidFill>
                <a:latin typeface="Arial Narrow" pitchFamily="34" charset="0"/>
              </a:rPr>
              <a:t>a) mettre en œuvre et entretenir le système de management  de la qualité et améliorer en permanence son efficacité;</a:t>
            </a:r>
          </a:p>
          <a:p>
            <a:pPr algn="l"/>
            <a:r>
              <a:rPr lang="fr-FR" sz="2400" i="1" dirty="0" smtClean="0">
                <a:solidFill>
                  <a:srgbClr val="002060"/>
                </a:solidFill>
                <a:latin typeface="Arial Narrow" pitchFamily="34" charset="0"/>
              </a:rPr>
              <a:t>b) accroître la satisfaction des clients en respectant leurs exigences. »</a:t>
            </a:r>
            <a:endParaRPr lang="fr-FR" sz="1000" i="1" dirty="0" smtClean="0">
              <a:solidFill>
                <a:srgbClr val="002060"/>
              </a:solidFill>
              <a:latin typeface="Arial Narrow" pitchFamily="34" charset="0"/>
            </a:endParaRPr>
          </a:p>
          <a:p>
            <a:r>
              <a:rPr lang="fr-FR" sz="2400" dirty="0" smtClean="0">
                <a:solidFill>
                  <a:schemeClr val="tx1"/>
                </a:solidFill>
                <a:latin typeface="Arial Narrow" pitchFamily="34" charset="0"/>
              </a:rPr>
              <a:t> </a:t>
            </a:r>
            <a:r>
              <a:rPr lang="fr-FR" sz="1000" dirty="0" smtClean="0">
                <a:solidFill>
                  <a:schemeClr val="tx1"/>
                </a:solidFill>
                <a:latin typeface="Arial Narrow" pitchFamily="34" charset="0"/>
              </a:rPr>
              <a:t>(Article 6.1 Norme ISO 9001:2008(F))</a:t>
            </a:r>
            <a:r>
              <a:rPr lang="fr-FR" sz="1000" i="1" dirty="0" smtClean="0">
                <a:solidFill>
                  <a:srgbClr val="002060"/>
                </a:solidFill>
                <a:latin typeface="Arial Narrow" pitchFamily="34" charset="0"/>
              </a:rPr>
              <a:t>  </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18</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4- Les ressources de l’entreprise:</a:t>
            </a:r>
          </a:p>
          <a:p>
            <a:pPr algn="l">
              <a:buFontTx/>
              <a:buChar char="-"/>
            </a:pPr>
            <a:r>
              <a:rPr lang="fr-FR" sz="2400" dirty="0" smtClean="0">
                <a:solidFill>
                  <a:schemeClr val="tx1"/>
                </a:solidFill>
                <a:latin typeface="Arial Narrow" pitchFamily="34" charset="0"/>
              </a:rPr>
              <a:t>Dans l’engagement formel de la Direction à fournir toutes les ressources:</a:t>
            </a:r>
          </a:p>
          <a:p>
            <a:pPr algn="l">
              <a:buFontTx/>
              <a:buChar char="-"/>
            </a:pPr>
            <a:r>
              <a:rPr lang="fr-FR" sz="2400" dirty="0" smtClean="0">
                <a:solidFill>
                  <a:schemeClr val="tx1"/>
                </a:solidFill>
                <a:latin typeface="Arial Narrow" pitchFamily="34" charset="0"/>
              </a:rPr>
              <a:t>- Humaines</a:t>
            </a:r>
          </a:p>
          <a:p>
            <a:pPr algn="l">
              <a:buFontTx/>
              <a:buChar char="-"/>
            </a:pPr>
            <a:r>
              <a:rPr lang="fr-FR" sz="2400" dirty="0" smtClean="0">
                <a:solidFill>
                  <a:schemeClr val="tx1"/>
                </a:solidFill>
                <a:latin typeface="Arial Narrow" pitchFamily="34" charset="0"/>
              </a:rPr>
              <a:t>- Financières</a:t>
            </a:r>
          </a:p>
          <a:p>
            <a:pPr algn="l">
              <a:buFontTx/>
              <a:buChar char="-"/>
            </a:pPr>
            <a:r>
              <a:rPr lang="fr-FR" sz="2400" dirty="0" smtClean="0">
                <a:solidFill>
                  <a:schemeClr val="tx1"/>
                </a:solidFill>
                <a:latin typeface="Arial Narrow" pitchFamily="34" charset="0"/>
              </a:rPr>
              <a:t>- Matérielles </a:t>
            </a:r>
          </a:p>
          <a:p>
            <a:pPr algn="l">
              <a:buFontTx/>
              <a:buChar char="-"/>
            </a:pPr>
            <a:r>
              <a:rPr lang="fr-FR" sz="2400" dirty="0" smtClean="0">
                <a:solidFill>
                  <a:schemeClr val="tx1"/>
                </a:solidFill>
                <a:latin typeface="Arial Narrow" pitchFamily="34" charset="0"/>
              </a:rPr>
              <a:t>Cet engagement est un contrat synallagmatique avec le personnel afin d’améliorer le SMQ et satisfaire les exigences du client.</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19</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876"/>
            <a:ext cx="8358246" cy="2143140"/>
          </a:xfrm>
        </p:spPr>
        <p:txBody>
          <a:bodyPr>
            <a:noAutofit/>
          </a:bodyPr>
          <a:lstStyle/>
          <a:p>
            <a:r>
              <a:rPr lang="fr-FR" sz="2800" b="1" dirty="0" smtClean="0">
                <a:latin typeface="Arial Narrow" pitchFamily="34" charset="0"/>
              </a:rPr>
              <a:t>LE CAMEROUN PAYS EMERGENT:</a:t>
            </a:r>
          </a:p>
          <a:p>
            <a:r>
              <a:rPr lang="fr-FR" sz="2800" dirty="0" smtClean="0">
                <a:solidFill>
                  <a:srgbClr val="002060"/>
                </a:solidFill>
                <a:latin typeface="Arial Narrow" pitchFamily="34" charset="0"/>
              </a:rPr>
              <a:t>Amélioration de la Croissance (DSCE)</a:t>
            </a:r>
          </a:p>
          <a:p>
            <a:r>
              <a:rPr lang="fr-FR" sz="2800" dirty="0" smtClean="0">
                <a:solidFill>
                  <a:srgbClr val="002060"/>
                </a:solidFill>
                <a:latin typeface="Arial Narrow" pitchFamily="34" charset="0"/>
              </a:rPr>
              <a:t>Amélioration de la Productivité de ses Entreprises </a:t>
            </a:r>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2</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5- La disponibilité des matières premières:</a:t>
            </a:r>
          </a:p>
          <a:p>
            <a:pPr algn="l"/>
            <a:r>
              <a:rPr lang="fr-FR" sz="2400" i="1" dirty="0" smtClean="0">
                <a:solidFill>
                  <a:srgbClr val="002060"/>
                </a:solidFill>
                <a:latin typeface="Arial Narrow" pitchFamily="34" charset="0"/>
              </a:rPr>
              <a:t>La norme  arrête:</a:t>
            </a:r>
          </a:p>
          <a:p>
            <a:pPr algn="l"/>
            <a:r>
              <a:rPr lang="fr-FR" sz="2400" i="1" dirty="0" smtClean="0">
                <a:solidFill>
                  <a:srgbClr val="002060"/>
                </a:solidFill>
                <a:latin typeface="Arial Narrow" pitchFamily="34" charset="0"/>
              </a:rPr>
              <a:t>« Lors de la planification de la réalisation, l’organisme doit déterminer, selon le cas, la nécessité de mettre en place des processus, d’établir des documents et de fournir des ressources spécifiques au produit. »</a:t>
            </a:r>
          </a:p>
          <a:p>
            <a:r>
              <a:rPr lang="fr-FR" sz="2400" dirty="0" smtClean="0">
                <a:solidFill>
                  <a:schemeClr val="tx1"/>
                </a:solidFill>
                <a:latin typeface="Arial Narrow" pitchFamily="34" charset="0"/>
              </a:rPr>
              <a:t> </a:t>
            </a:r>
            <a:r>
              <a:rPr lang="fr-FR" sz="1000" dirty="0" smtClean="0">
                <a:solidFill>
                  <a:schemeClr val="tx1"/>
                </a:solidFill>
                <a:latin typeface="Arial Narrow" pitchFamily="34" charset="0"/>
              </a:rPr>
              <a:t>(Article 7.1 Norme ISO 9001:2008(F))</a:t>
            </a:r>
            <a:r>
              <a:rPr lang="fr-FR" sz="1000" i="1" dirty="0" smtClean="0">
                <a:solidFill>
                  <a:srgbClr val="002060"/>
                </a:solidFill>
                <a:latin typeface="Arial Narrow" pitchFamily="34" charset="0"/>
              </a:rPr>
              <a:t>  </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20</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000372"/>
            <a:ext cx="8643998" cy="3429024"/>
          </a:xfrm>
        </p:spPr>
        <p:txBody>
          <a:bodyPr>
            <a:noAutofit/>
          </a:bodyPr>
          <a:lstStyle/>
          <a:p>
            <a:r>
              <a:rPr lang="fr-FR" sz="2800" b="1" dirty="0" smtClean="0">
                <a:solidFill>
                  <a:schemeClr val="tx1"/>
                </a:solidFill>
                <a:latin typeface="Arial Narrow" pitchFamily="34" charset="0"/>
              </a:rPr>
              <a:t>6- La qualité des infrastructures:</a:t>
            </a:r>
          </a:p>
          <a:p>
            <a:pPr algn="l"/>
            <a:r>
              <a:rPr lang="fr-FR" sz="2200" i="1" dirty="0" smtClean="0">
                <a:solidFill>
                  <a:srgbClr val="002060"/>
                </a:solidFill>
                <a:latin typeface="Arial Narrow" pitchFamily="34" charset="0"/>
              </a:rPr>
              <a:t>La norme  arrête:</a:t>
            </a:r>
          </a:p>
          <a:p>
            <a:pPr algn="l"/>
            <a:r>
              <a:rPr lang="fr-FR" sz="2200" i="1" dirty="0" smtClean="0">
                <a:solidFill>
                  <a:srgbClr val="002060"/>
                </a:solidFill>
                <a:latin typeface="Arial Narrow" pitchFamily="34" charset="0"/>
              </a:rPr>
              <a:t>« L’organisme doit déterminer, fournir et entretenir les infrastructures nécessaires pour obtenir la conformité du produit. Les infrastructures comprennent selon le cas,</a:t>
            </a:r>
          </a:p>
          <a:p>
            <a:pPr marL="457200" indent="-457200" algn="l"/>
            <a:r>
              <a:rPr lang="fr-FR" sz="2200" i="1" dirty="0" smtClean="0">
                <a:solidFill>
                  <a:srgbClr val="002060"/>
                </a:solidFill>
                <a:latin typeface="Arial Narrow" pitchFamily="34" charset="0"/>
              </a:rPr>
              <a:t>a) Les bâtiments, les espaces de travail et les installations associées;</a:t>
            </a:r>
          </a:p>
          <a:p>
            <a:pPr marL="457200" indent="-457200" algn="l"/>
            <a:r>
              <a:rPr lang="fr-FR" sz="2200" i="1" dirty="0" smtClean="0">
                <a:solidFill>
                  <a:srgbClr val="002060"/>
                </a:solidFill>
                <a:latin typeface="Arial Narrow" pitchFamily="34" charset="0"/>
              </a:rPr>
              <a:t>b) Les équipements (tant logiciels que matériels) associés au processus;</a:t>
            </a:r>
          </a:p>
          <a:p>
            <a:pPr marL="457200" indent="-457200" algn="l"/>
            <a:r>
              <a:rPr lang="fr-FR" sz="2200" i="1" dirty="0" smtClean="0">
                <a:solidFill>
                  <a:srgbClr val="002060"/>
                </a:solidFill>
                <a:latin typeface="Arial Narrow" pitchFamily="34" charset="0"/>
              </a:rPr>
              <a:t>c) Les services support (tels que la logistique, les moyens de communication ou les systèmes d’information).»</a:t>
            </a:r>
            <a:r>
              <a:rPr lang="fr-FR" sz="2200" dirty="0" smtClean="0">
                <a:solidFill>
                  <a:schemeClr val="tx1"/>
                </a:solidFill>
                <a:latin typeface="Arial Narrow" pitchFamily="34" charset="0"/>
              </a:rPr>
              <a:t> </a:t>
            </a:r>
            <a:r>
              <a:rPr lang="fr-FR" sz="1000" dirty="0" smtClean="0">
                <a:solidFill>
                  <a:schemeClr val="tx1"/>
                </a:solidFill>
                <a:latin typeface="Arial Narrow" pitchFamily="34" charset="0"/>
              </a:rPr>
              <a:t>(Article 6.3 Norme ISO 9001:2008(F))</a:t>
            </a:r>
            <a:r>
              <a:rPr lang="fr-FR" sz="1000" i="1" dirty="0" smtClean="0">
                <a:solidFill>
                  <a:srgbClr val="002060"/>
                </a:solidFill>
                <a:latin typeface="Arial Narrow" pitchFamily="34" charset="0"/>
              </a:rPr>
              <a:t>  </a:t>
            </a:r>
          </a:p>
        </p:txBody>
      </p:sp>
      <p:sp>
        <p:nvSpPr>
          <p:cNvPr id="2" name="Titre 1"/>
          <p:cNvSpPr>
            <a:spLocks noGrp="1"/>
          </p:cNvSpPr>
          <p:nvPr>
            <p:ph type="ctrTitle"/>
          </p:nvPr>
        </p:nvSpPr>
        <p:spPr>
          <a:xfrm>
            <a:off x="928662" y="1500174"/>
            <a:ext cx="7858180" cy="1285884"/>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21</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7- Les Clients exigeants:</a:t>
            </a:r>
          </a:p>
          <a:p>
            <a:pPr algn="l"/>
            <a:r>
              <a:rPr lang="fr-FR" sz="2400" i="1" dirty="0" smtClean="0">
                <a:solidFill>
                  <a:srgbClr val="002060"/>
                </a:solidFill>
                <a:latin typeface="Arial Narrow" pitchFamily="34" charset="0"/>
              </a:rPr>
              <a:t>La norme  arrête:</a:t>
            </a:r>
          </a:p>
          <a:p>
            <a:pPr algn="l"/>
            <a:r>
              <a:rPr lang="fr-FR" sz="2400" i="1" dirty="0" smtClean="0">
                <a:solidFill>
                  <a:srgbClr val="002060"/>
                </a:solidFill>
                <a:latin typeface="Arial Narrow" pitchFamily="34" charset="0"/>
              </a:rPr>
              <a:t>« La présente Norme Internationale encourage l’adoption d’une approche processus lors du développement, de la mise en œuvre et de l’amélioration de l’efficacité d’un système de management de la qualité, afin d’accroître la satisfaction des clients par le respect de leurs exigences. »</a:t>
            </a:r>
            <a:endParaRPr lang="fr-FR" sz="1000" i="1" dirty="0" smtClean="0">
              <a:solidFill>
                <a:srgbClr val="002060"/>
              </a:solidFill>
              <a:latin typeface="Arial Narrow" pitchFamily="34" charset="0"/>
            </a:endParaRPr>
          </a:p>
          <a:p>
            <a:r>
              <a:rPr lang="fr-FR" sz="2400" dirty="0" smtClean="0">
                <a:solidFill>
                  <a:schemeClr val="tx1"/>
                </a:solidFill>
                <a:latin typeface="Arial Narrow" pitchFamily="34" charset="0"/>
              </a:rPr>
              <a:t> </a:t>
            </a:r>
            <a:r>
              <a:rPr lang="fr-FR" sz="1000" dirty="0" smtClean="0">
                <a:solidFill>
                  <a:schemeClr val="tx1"/>
                </a:solidFill>
                <a:latin typeface="Arial Narrow" pitchFamily="34" charset="0"/>
              </a:rPr>
              <a:t>(Article 0.2 Norme ISO 9001:2008(F))</a:t>
            </a:r>
            <a:r>
              <a:rPr lang="fr-FR" sz="1000" i="1" dirty="0" smtClean="0">
                <a:solidFill>
                  <a:srgbClr val="002060"/>
                </a:solidFill>
                <a:latin typeface="Arial Narrow" pitchFamily="34" charset="0"/>
              </a:rPr>
              <a:t>  </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22</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214686"/>
            <a:ext cx="8643998" cy="3214710"/>
          </a:xfrm>
        </p:spPr>
        <p:txBody>
          <a:bodyPr>
            <a:noAutofit/>
          </a:bodyPr>
          <a:lstStyle/>
          <a:p>
            <a:r>
              <a:rPr lang="fr-FR" sz="2800" b="1" dirty="0" smtClean="0">
                <a:solidFill>
                  <a:schemeClr val="tx1"/>
                </a:solidFill>
                <a:latin typeface="Arial Narrow" pitchFamily="34" charset="0"/>
              </a:rPr>
              <a:t>7- Les Clients exigeants:</a:t>
            </a:r>
          </a:p>
          <a:p>
            <a:pPr algn="l"/>
            <a:r>
              <a:rPr lang="fr-FR" sz="2200" i="1" dirty="0" smtClean="0">
                <a:solidFill>
                  <a:srgbClr val="002060"/>
                </a:solidFill>
                <a:latin typeface="Arial Narrow" pitchFamily="34" charset="0"/>
              </a:rPr>
              <a:t>- Pour satisfaire les clients exigeants, le modèle de système de management de la qualité basé sur les processus, illustre les relations entre les processus décrits. </a:t>
            </a:r>
          </a:p>
          <a:p>
            <a:pPr algn="l"/>
            <a:r>
              <a:rPr lang="fr-FR" sz="2200" i="1" dirty="0" smtClean="0">
                <a:solidFill>
                  <a:srgbClr val="002060"/>
                </a:solidFill>
                <a:latin typeface="Arial Narrow" pitchFamily="34" charset="0"/>
              </a:rPr>
              <a:t>- Les clients jouent un rôle significatif lors de la définition de ces exigences qui sont ses besoins.</a:t>
            </a:r>
          </a:p>
          <a:p>
            <a:pPr algn="l"/>
            <a:r>
              <a:rPr lang="fr-FR" sz="2200" i="1" dirty="0" smtClean="0">
                <a:solidFill>
                  <a:srgbClr val="002060"/>
                </a:solidFill>
                <a:latin typeface="Arial Narrow" pitchFamily="34" charset="0"/>
              </a:rPr>
              <a:t>- La surveillance de la satisfaction des clients exige l’évaluation des informations concernant la perception des clients sur le niveau de réponse de l’organisme à leur exigences. </a:t>
            </a: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23</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000372"/>
            <a:ext cx="8643998" cy="3429024"/>
          </a:xfrm>
        </p:spPr>
        <p:txBody>
          <a:bodyPr>
            <a:noAutofit/>
          </a:bodyPr>
          <a:lstStyle/>
          <a:p>
            <a:r>
              <a:rPr lang="fr-FR" sz="2800" b="1" dirty="0" smtClean="0">
                <a:solidFill>
                  <a:schemeClr val="tx1"/>
                </a:solidFill>
                <a:latin typeface="Arial Narrow" pitchFamily="34" charset="0"/>
              </a:rPr>
              <a:t>8- Les fournisseurs performants:</a:t>
            </a:r>
          </a:p>
          <a:p>
            <a:pPr algn="l"/>
            <a:r>
              <a:rPr lang="fr-FR" sz="2200" i="1" dirty="0" smtClean="0">
                <a:solidFill>
                  <a:srgbClr val="002060"/>
                </a:solidFill>
                <a:latin typeface="Arial Narrow" pitchFamily="34" charset="0"/>
              </a:rPr>
              <a:t>La norme  arrête:</a:t>
            </a:r>
          </a:p>
          <a:p>
            <a:pPr algn="l"/>
            <a:r>
              <a:rPr lang="fr-FR" sz="2200" i="1" dirty="0" smtClean="0">
                <a:solidFill>
                  <a:srgbClr val="002060"/>
                </a:solidFill>
                <a:latin typeface="Arial Narrow" pitchFamily="34" charset="0"/>
              </a:rPr>
              <a:t>« L’organisme doit évaluer et sélectionner les fournisseurs en fonction de leur aptitude à fournir un produit conforme aux exigences de l’organisme. </a:t>
            </a:r>
          </a:p>
          <a:p>
            <a:pPr algn="l"/>
            <a:r>
              <a:rPr lang="fr-FR" sz="2200" i="1" dirty="0" smtClean="0">
                <a:solidFill>
                  <a:srgbClr val="002060"/>
                </a:solidFill>
                <a:latin typeface="Arial Narrow" pitchFamily="34" charset="0"/>
              </a:rPr>
              <a:t>Les critères de sélection, d’évaluation et de réévaluation doivent être établis»</a:t>
            </a:r>
          </a:p>
          <a:p>
            <a:pPr algn="l"/>
            <a:r>
              <a:rPr lang="fr-FR" sz="2200" i="1" dirty="0" smtClean="0">
                <a:solidFill>
                  <a:srgbClr val="002060"/>
                </a:solidFill>
                <a:latin typeface="Arial Narrow" pitchFamily="34" charset="0"/>
              </a:rPr>
              <a:t>                                              </a:t>
            </a:r>
            <a:r>
              <a:rPr lang="fr-FR" sz="2400" dirty="0" smtClean="0">
                <a:solidFill>
                  <a:schemeClr val="tx1"/>
                </a:solidFill>
                <a:latin typeface="Arial Narrow" pitchFamily="34" charset="0"/>
              </a:rPr>
              <a:t> </a:t>
            </a:r>
            <a:r>
              <a:rPr lang="fr-FR" sz="1000" dirty="0" smtClean="0">
                <a:solidFill>
                  <a:schemeClr val="tx1"/>
                </a:solidFill>
                <a:latin typeface="Arial Narrow" pitchFamily="34" charset="0"/>
              </a:rPr>
              <a:t>(Article 7.4.1 Norme ISO 9001:2008(F))</a:t>
            </a:r>
            <a:r>
              <a:rPr lang="fr-FR" sz="1000" i="1" dirty="0" smtClean="0">
                <a:solidFill>
                  <a:srgbClr val="002060"/>
                </a:solidFill>
                <a:latin typeface="Arial Narrow" pitchFamily="34" charset="0"/>
              </a:rPr>
              <a:t>  </a:t>
            </a:r>
          </a:p>
        </p:txBody>
      </p:sp>
      <p:sp>
        <p:nvSpPr>
          <p:cNvPr id="2" name="Titre 1"/>
          <p:cNvSpPr>
            <a:spLocks noGrp="1"/>
          </p:cNvSpPr>
          <p:nvPr>
            <p:ph type="ctrTitle"/>
          </p:nvPr>
        </p:nvSpPr>
        <p:spPr>
          <a:xfrm>
            <a:off x="928662" y="1500174"/>
            <a:ext cx="7858180" cy="1285884"/>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24</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000372"/>
            <a:ext cx="8643998" cy="3429024"/>
          </a:xfrm>
        </p:spPr>
        <p:txBody>
          <a:bodyPr>
            <a:noAutofit/>
          </a:bodyPr>
          <a:lstStyle/>
          <a:p>
            <a:r>
              <a:rPr lang="fr-FR" sz="2800" b="1" dirty="0" smtClean="0">
                <a:solidFill>
                  <a:schemeClr val="tx1"/>
                </a:solidFill>
                <a:latin typeface="Arial Narrow" pitchFamily="34" charset="0"/>
              </a:rPr>
              <a:t>La norme ISO 9001:2008</a:t>
            </a:r>
          </a:p>
          <a:p>
            <a:pPr algn="l"/>
            <a:r>
              <a:rPr lang="fr-FR" sz="2200" i="1" dirty="0" smtClean="0">
                <a:solidFill>
                  <a:srgbClr val="002060"/>
                </a:solidFill>
                <a:latin typeface="Arial Narrow" pitchFamily="34" charset="0"/>
              </a:rPr>
              <a:t>Exige à travers ses articles, que ces 8 facteurs :</a:t>
            </a:r>
          </a:p>
          <a:p>
            <a:pPr algn="l"/>
            <a:r>
              <a:rPr lang="fr-FR" sz="2200" i="1" dirty="0" smtClean="0">
                <a:solidFill>
                  <a:srgbClr val="002060"/>
                </a:solidFill>
                <a:latin typeface="Arial Narrow" pitchFamily="34" charset="0"/>
              </a:rPr>
              <a:t>Organisation, Stratégie, Facteurs culturels, Ressources, Matières premières, Infrastructures, Clients et Fournisseurs</a:t>
            </a:r>
          </a:p>
          <a:p>
            <a:pPr algn="l"/>
            <a:r>
              <a:rPr lang="fr-FR" sz="2200" i="1" dirty="0" smtClean="0">
                <a:solidFill>
                  <a:srgbClr val="002060"/>
                </a:solidFill>
                <a:latin typeface="Arial Narrow" pitchFamily="34" charset="0"/>
              </a:rPr>
              <a:t> </a:t>
            </a:r>
            <a:r>
              <a:rPr lang="fr-FR" sz="2200" i="1" dirty="0" smtClean="0">
                <a:solidFill>
                  <a:schemeClr val="tx1"/>
                </a:solidFill>
                <a:latin typeface="Arial Narrow" pitchFamily="34" charset="0"/>
              </a:rPr>
              <a:t>soient:</a:t>
            </a:r>
          </a:p>
          <a:p>
            <a:pPr algn="l">
              <a:buFontTx/>
              <a:buChar char="-"/>
            </a:pPr>
            <a:r>
              <a:rPr lang="fr-FR" sz="2200" i="1" dirty="0" smtClean="0">
                <a:solidFill>
                  <a:srgbClr val="002060"/>
                </a:solidFill>
                <a:latin typeface="Arial Narrow" pitchFamily="34" charset="0"/>
              </a:rPr>
              <a:t>Définis – Etablis – Suivis – Evalués – Enregistrés – Améliorés  et Conservés</a:t>
            </a:r>
          </a:p>
          <a:p>
            <a:pPr algn="l">
              <a:buFontTx/>
              <a:buChar char="-"/>
            </a:pPr>
            <a:r>
              <a:rPr lang="fr-FR" sz="2200" i="1" dirty="0" smtClean="0">
                <a:solidFill>
                  <a:srgbClr val="002060"/>
                </a:solidFill>
                <a:latin typeface="Arial Narrow" pitchFamily="34" charset="0"/>
              </a:rPr>
              <a:t>pour une meilleure COMPETITIVITE de l’entreprise.</a:t>
            </a:r>
          </a:p>
        </p:txBody>
      </p:sp>
      <p:sp>
        <p:nvSpPr>
          <p:cNvPr id="2" name="Titre 1"/>
          <p:cNvSpPr>
            <a:spLocks noGrp="1"/>
          </p:cNvSpPr>
          <p:nvPr>
            <p:ph type="ctrTitle"/>
          </p:nvPr>
        </p:nvSpPr>
        <p:spPr>
          <a:xfrm>
            <a:off x="928662" y="1500174"/>
            <a:ext cx="7858180" cy="1285884"/>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25</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429000"/>
            <a:ext cx="8643998" cy="2643206"/>
          </a:xfrm>
        </p:spPr>
        <p:txBody>
          <a:bodyPr>
            <a:noAutofit/>
          </a:bodyPr>
          <a:lstStyle/>
          <a:p>
            <a:r>
              <a:rPr lang="fr-FR" sz="2800" b="1" dirty="0" smtClean="0">
                <a:solidFill>
                  <a:schemeClr val="tx1"/>
                </a:solidFill>
                <a:latin typeface="Arial Narrow" pitchFamily="34" charset="0"/>
              </a:rPr>
              <a:t>Les Normes et la Qualité</a:t>
            </a:r>
          </a:p>
          <a:p>
            <a:pPr algn="l">
              <a:buFontTx/>
              <a:buChar char="-"/>
            </a:pPr>
            <a:endParaRPr lang="fr-FR" sz="2200" i="1" dirty="0" smtClean="0">
              <a:solidFill>
                <a:srgbClr val="002060"/>
              </a:solidFill>
              <a:latin typeface="Arial Narrow" pitchFamily="34" charset="0"/>
            </a:endParaRPr>
          </a:p>
          <a:p>
            <a:pPr>
              <a:buFontTx/>
              <a:buChar char="-"/>
            </a:pPr>
            <a:r>
              <a:rPr lang="fr-FR" sz="2800" i="1" dirty="0" smtClean="0">
                <a:solidFill>
                  <a:srgbClr val="002060"/>
                </a:solidFill>
                <a:latin typeface="Arial Narrow" pitchFamily="34" charset="0"/>
              </a:rPr>
              <a:t>doivent accompagner l’Emergence du Cameroun par la compétitivité de ses Entreprises, de ses Organismes</a:t>
            </a:r>
            <a:r>
              <a:rPr lang="fr-FR" sz="2200" i="1" dirty="0" smtClean="0">
                <a:solidFill>
                  <a:srgbClr val="002060"/>
                </a:solidFill>
                <a:latin typeface="Arial Narrow" pitchFamily="34" charset="0"/>
              </a:rPr>
              <a:t>.</a:t>
            </a:r>
          </a:p>
        </p:txBody>
      </p:sp>
      <p:sp>
        <p:nvSpPr>
          <p:cNvPr id="2" name="Titre 1"/>
          <p:cNvSpPr>
            <a:spLocks noGrp="1"/>
          </p:cNvSpPr>
          <p:nvPr>
            <p:ph type="ctrTitle"/>
          </p:nvPr>
        </p:nvSpPr>
        <p:spPr>
          <a:xfrm>
            <a:off x="928662" y="1500174"/>
            <a:ext cx="7858180" cy="1285884"/>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26</a:t>
            </a:fld>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11" name="Espace réservé du numéro de diapositive 10"/>
          <p:cNvSpPr>
            <a:spLocks noGrp="1"/>
          </p:cNvSpPr>
          <p:nvPr>
            <p:ph type="sldNum" sz="quarter" idx="12"/>
          </p:nvPr>
        </p:nvSpPr>
        <p:spPr/>
        <p:txBody>
          <a:bodyPr/>
          <a:lstStyle/>
          <a:p>
            <a:fld id="{466C28EC-2911-458F-9C7A-F6EAB539C720}" type="slidenum">
              <a:rPr lang="fr-FR" smtClean="0"/>
              <a:pPr/>
              <a:t>27</a:t>
            </a:fld>
            <a:endParaRPr lang="fr-FR"/>
          </a:p>
        </p:txBody>
      </p:sp>
      <p:sp>
        <p:nvSpPr>
          <p:cNvPr id="13" name="Rectangle 4"/>
          <p:cNvSpPr txBox="1">
            <a:spLocks noChangeArrowheads="1"/>
          </p:cNvSpPr>
          <p:nvPr/>
        </p:nvSpPr>
        <p:spPr>
          <a:xfrm>
            <a:off x="714348" y="1714488"/>
            <a:ext cx="7772400" cy="1122362"/>
          </a:xfrm>
          <a:prstGeom prst="rect">
            <a:avLst/>
          </a:prstGeom>
          <a:solidFill>
            <a:srgbClr val="00B0F0"/>
          </a:solidFill>
          <a:ln w="57150" cap="flat">
            <a:solidFill>
              <a:srgbClr val="800000"/>
            </a:solidFill>
          </a:ln>
          <a:effectLst>
            <a:prstShdw prst="shdw13" dist="53882" dir="13500000">
              <a:schemeClr val="bg2">
                <a:alpha val="50000"/>
              </a:schemeClr>
            </a:prstShdw>
          </a:effectLst>
        </p:spPr>
        <p:txBody>
          <a:bodyPr lIns="91440" tIns="45720" rIns="91440" bIns="4572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000" b="1" i="0" u="none" strike="noStrike" kern="1200" cap="none" spc="0" normalizeH="0" baseline="0" noProof="0" dirty="0" smtClean="0">
                <a:ln>
                  <a:noFill/>
                </a:ln>
                <a:solidFill>
                  <a:srgbClr val="FFFFFF"/>
                </a:solidFill>
                <a:effectLst/>
                <a:uLnTx/>
                <a:uFillTx/>
                <a:latin typeface="+mj-lt"/>
                <a:ea typeface="+mj-ea"/>
                <a:cs typeface="+mj-cs"/>
              </a:rPr>
              <a:t>Je </a:t>
            </a:r>
            <a:r>
              <a:rPr kumimoji="0" lang="fr-FR" sz="4000" b="1" i="0" u="none" strike="noStrike" kern="1200" cap="none" spc="0" normalizeH="0" baseline="0" noProof="0" smtClean="0">
                <a:ln>
                  <a:noFill/>
                </a:ln>
                <a:solidFill>
                  <a:srgbClr val="FFFFFF"/>
                </a:solidFill>
                <a:effectLst/>
                <a:uLnTx/>
                <a:uFillTx/>
                <a:latin typeface="+mj-lt"/>
                <a:ea typeface="+mj-ea"/>
                <a:cs typeface="+mj-cs"/>
              </a:rPr>
              <a:t>vous remercie </a:t>
            </a:r>
            <a:r>
              <a:rPr kumimoji="0" lang="fr-FR" sz="4000" b="1" i="0" u="none" strike="noStrike" kern="1200" cap="none" spc="0" normalizeH="0" baseline="0" noProof="0" dirty="0" smtClean="0">
                <a:ln>
                  <a:noFill/>
                </a:ln>
                <a:solidFill>
                  <a:srgbClr val="FFFFFF"/>
                </a:solidFill>
                <a:effectLst/>
                <a:uLnTx/>
                <a:uFillTx/>
                <a:latin typeface="+mj-lt"/>
                <a:ea typeface="+mj-ea"/>
                <a:cs typeface="+mj-cs"/>
              </a:rPr>
              <a:t>de votre attention</a:t>
            </a:r>
          </a:p>
        </p:txBody>
      </p:sp>
      <p:pic>
        <p:nvPicPr>
          <p:cNvPr id="15" name="Picture 5" descr="mouse"/>
          <p:cNvPicPr>
            <a:picLocks noChangeAspect="1" noChangeArrowheads="1" noCrop="1"/>
          </p:cNvPicPr>
          <p:nvPr/>
        </p:nvPicPr>
        <p:blipFill>
          <a:blip r:embed="rId2"/>
          <a:srcRect/>
          <a:stretch>
            <a:fillRect/>
          </a:stretch>
        </p:blipFill>
        <p:spPr bwMode="auto">
          <a:xfrm>
            <a:off x="642910" y="3857628"/>
            <a:ext cx="2825750" cy="1822450"/>
          </a:xfrm>
          <a:prstGeom prst="rect">
            <a:avLst/>
          </a:prstGeom>
          <a:noFill/>
          <a:ln w="9525">
            <a:noFill/>
            <a:miter lim="800000"/>
            <a:headEnd/>
            <a:tailEnd/>
          </a:ln>
        </p:spPr>
      </p:pic>
      <p:sp>
        <p:nvSpPr>
          <p:cNvPr id="16" name="Text Box 6"/>
          <p:cNvSpPr txBox="1">
            <a:spLocks noChangeArrowheads="1"/>
          </p:cNvSpPr>
          <p:nvPr/>
        </p:nvSpPr>
        <p:spPr bwMode="auto">
          <a:xfrm>
            <a:off x="4714876" y="4500570"/>
            <a:ext cx="2159000" cy="457200"/>
          </a:xfrm>
          <a:prstGeom prst="rect">
            <a:avLst/>
          </a:prstGeom>
          <a:noFill/>
          <a:ln w="9525">
            <a:noFill/>
            <a:miter lim="800000"/>
            <a:headEnd/>
            <a:tailEnd/>
          </a:ln>
          <a:effectLst/>
        </p:spPr>
        <p:txBody>
          <a:bodyPr>
            <a:spAutoFit/>
          </a:bodyPr>
          <a:lstStyle/>
          <a:p>
            <a:pPr algn="l">
              <a:spcBef>
                <a:spcPct val="50000"/>
              </a:spcBef>
              <a:defRPr/>
            </a:pPr>
            <a:r>
              <a:rPr lang="fr-FR" sz="2400" b="1" dirty="0">
                <a:solidFill>
                  <a:srgbClr val="C00000"/>
                </a:solidFill>
                <a:effectLst>
                  <a:outerShdw blurRad="38100" dist="38100" dir="2700000" algn="tl">
                    <a:srgbClr val="C0C0C0"/>
                  </a:outerShdw>
                </a:effectLst>
                <a:latin typeface="Tahoma" pitchFamily="34" charset="0"/>
              </a:rPr>
              <a:t>Questions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28662" y="1500174"/>
            <a:ext cx="7858180" cy="1285884"/>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z="1200" smtClean="0">
                <a:solidFill>
                  <a:schemeClr val="tx1"/>
                </a:solidFill>
              </a:rPr>
              <a:pPr/>
              <a:t>28</a:t>
            </a:fld>
            <a:endParaRPr lang="fr-FR" sz="1200" dirty="0">
              <a:solidFill>
                <a:schemeClr val="tx1"/>
              </a:solidFill>
            </a:endParaRPr>
          </a:p>
        </p:txBody>
      </p:sp>
      <p:sp>
        <p:nvSpPr>
          <p:cNvPr id="12" name="Text Box 4"/>
          <p:cNvSpPr txBox="1">
            <a:spLocks noChangeArrowheads="1"/>
          </p:cNvSpPr>
          <p:nvPr/>
        </p:nvSpPr>
        <p:spPr bwMode="auto">
          <a:xfrm>
            <a:off x="500034" y="3286124"/>
            <a:ext cx="7920037" cy="2908489"/>
          </a:xfrm>
          <a:prstGeom prst="rect">
            <a:avLst/>
          </a:prstGeom>
          <a:noFill/>
          <a:ln w="9525">
            <a:noFill/>
            <a:miter lim="800000"/>
            <a:headEnd/>
            <a:tailEnd/>
          </a:ln>
          <a:effectLst/>
        </p:spPr>
        <p:txBody>
          <a:bodyPr>
            <a:spAutoFit/>
          </a:bodyPr>
          <a:lstStyle/>
          <a:p>
            <a:pPr algn="l">
              <a:spcBef>
                <a:spcPct val="50000"/>
              </a:spcBef>
            </a:pPr>
            <a:r>
              <a:rPr lang="fr-FR" dirty="0" smtClean="0">
                <a:solidFill>
                  <a:schemeClr val="accent2"/>
                </a:solidFill>
                <a:effectLst>
                  <a:outerShdw blurRad="38100" dist="38100" dir="2700000" algn="tl">
                    <a:srgbClr val="C0C0C0"/>
                  </a:outerShdw>
                </a:effectLst>
                <a:latin typeface="Tahoma" pitchFamily="34" charset="0"/>
              </a:rPr>
              <a:t>Thème n° 2 </a:t>
            </a:r>
            <a:r>
              <a:rPr lang="fr-FR" dirty="0">
                <a:solidFill>
                  <a:schemeClr val="accent2"/>
                </a:solidFill>
                <a:effectLst>
                  <a:outerShdw blurRad="38100" dist="38100" dir="2700000" algn="tl">
                    <a:srgbClr val="C0C0C0"/>
                  </a:outerShdw>
                </a:effectLst>
                <a:latin typeface="Tahoma" pitchFamily="34" charset="0"/>
              </a:rPr>
              <a:t>préparé par : </a:t>
            </a:r>
          </a:p>
          <a:p>
            <a:pPr algn="l">
              <a:spcBef>
                <a:spcPct val="50000"/>
              </a:spcBef>
            </a:pPr>
            <a:r>
              <a:rPr lang="fr-FR" dirty="0">
                <a:solidFill>
                  <a:schemeClr val="accent2"/>
                </a:solidFill>
                <a:effectLst>
                  <a:outerShdw blurRad="38100" dist="38100" dir="2700000" algn="tl">
                    <a:srgbClr val="C0C0C0"/>
                  </a:outerShdw>
                </a:effectLst>
                <a:latin typeface="Tahoma" pitchFamily="34" charset="0"/>
              </a:rPr>
              <a:t>                           </a:t>
            </a:r>
            <a:r>
              <a:rPr lang="fr-FR" dirty="0" smtClean="0">
                <a:solidFill>
                  <a:schemeClr val="accent2"/>
                </a:solidFill>
                <a:effectLst>
                  <a:outerShdw blurRad="38100" dist="38100" dir="2700000" algn="tl">
                    <a:srgbClr val="C0C0C0"/>
                  </a:outerShdw>
                </a:effectLst>
                <a:latin typeface="Tahoma" pitchFamily="34" charset="0"/>
              </a:rPr>
              <a:t>          </a:t>
            </a:r>
            <a:r>
              <a:rPr lang="fr-FR" b="1" dirty="0">
                <a:solidFill>
                  <a:schemeClr val="accent2"/>
                </a:solidFill>
                <a:effectLst>
                  <a:outerShdw blurRad="38100" dist="38100" dir="2700000" algn="tl">
                    <a:srgbClr val="C0C0C0"/>
                  </a:outerShdw>
                </a:effectLst>
                <a:latin typeface="Tahoma" pitchFamily="34" charset="0"/>
              </a:rPr>
              <a:t>NYOUNAI </a:t>
            </a:r>
            <a:r>
              <a:rPr lang="fr-FR" b="1" dirty="0" err="1">
                <a:solidFill>
                  <a:schemeClr val="accent2"/>
                </a:solidFill>
                <a:effectLst>
                  <a:outerShdw blurRad="38100" dist="38100" dir="2700000" algn="tl">
                    <a:srgbClr val="C0C0C0"/>
                  </a:outerShdw>
                </a:effectLst>
                <a:latin typeface="Tahoma" pitchFamily="34" charset="0"/>
              </a:rPr>
              <a:t>NYOUNAI</a:t>
            </a:r>
            <a:r>
              <a:rPr lang="fr-FR" dirty="0">
                <a:solidFill>
                  <a:schemeClr val="accent2"/>
                </a:solidFill>
                <a:effectLst>
                  <a:outerShdw blurRad="38100" dist="38100" dir="2700000" algn="tl">
                    <a:srgbClr val="C0C0C0"/>
                  </a:outerShdw>
                </a:effectLst>
                <a:latin typeface="Tahoma" pitchFamily="34" charset="0"/>
              </a:rPr>
              <a:t> </a:t>
            </a:r>
          </a:p>
          <a:p>
            <a:pPr algn="l">
              <a:spcBef>
                <a:spcPct val="50000"/>
              </a:spcBef>
            </a:pPr>
            <a:r>
              <a:rPr lang="fr-FR" dirty="0">
                <a:solidFill>
                  <a:schemeClr val="accent2"/>
                </a:solidFill>
                <a:effectLst>
                  <a:outerShdw blurRad="38100" dist="38100" dir="2700000" algn="tl">
                    <a:srgbClr val="C0C0C0"/>
                  </a:outerShdw>
                </a:effectLst>
                <a:latin typeface="Tahoma" pitchFamily="34" charset="0"/>
              </a:rPr>
              <a:t>                           </a:t>
            </a:r>
            <a:r>
              <a:rPr lang="fr-FR" dirty="0" smtClean="0">
                <a:solidFill>
                  <a:schemeClr val="accent2"/>
                </a:solidFill>
                <a:effectLst>
                  <a:outerShdw blurRad="38100" dist="38100" dir="2700000" algn="tl">
                    <a:srgbClr val="C0C0C0"/>
                  </a:outerShdw>
                </a:effectLst>
                <a:latin typeface="Tahoma" pitchFamily="34" charset="0"/>
              </a:rPr>
              <a:t>          </a:t>
            </a:r>
            <a:r>
              <a:rPr lang="fr-FR" dirty="0">
                <a:solidFill>
                  <a:schemeClr val="accent2"/>
                </a:solidFill>
                <a:effectLst>
                  <a:outerShdw blurRad="38100" dist="38100" dir="2700000" algn="tl">
                    <a:srgbClr val="C0C0C0"/>
                  </a:outerShdw>
                </a:effectLst>
                <a:latin typeface="Tahoma" pitchFamily="34" charset="0"/>
              </a:rPr>
              <a:t>Ingénieur Auditeur IRCA </a:t>
            </a:r>
          </a:p>
          <a:p>
            <a:pPr algn="l">
              <a:spcBef>
                <a:spcPct val="50000"/>
              </a:spcBef>
            </a:pPr>
            <a:r>
              <a:rPr lang="fr-FR" sz="2000" dirty="0">
                <a:effectLst>
                  <a:outerShdw blurRad="38100" dist="38100" dir="2700000" algn="tl">
                    <a:srgbClr val="C0C0C0"/>
                  </a:outerShdw>
                </a:effectLst>
                <a:latin typeface="Tahoma" pitchFamily="34" charset="0"/>
              </a:rPr>
              <a:t>                  </a:t>
            </a:r>
            <a:r>
              <a:rPr lang="fr-FR" sz="2000" dirty="0" smtClean="0">
                <a:effectLst>
                  <a:outerShdw blurRad="38100" dist="38100" dir="2700000" algn="tl">
                    <a:srgbClr val="C0C0C0"/>
                  </a:outerShdw>
                </a:effectLst>
                <a:latin typeface="Tahoma" pitchFamily="34" charset="0"/>
              </a:rPr>
              <a:t>               </a:t>
            </a:r>
            <a:r>
              <a:rPr lang="fr-FR" sz="2000" dirty="0" smtClean="0">
                <a:effectLst>
                  <a:outerShdw blurRad="38100" dist="38100" dir="2700000" algn="tl">
                    <a:srgbClr val="C0C0C0"/>
                  </a:outerShdw>
                </a:effectLst>
                <a:latin typeface="Wide Latin" pitchFamily="18" charset="0"/>
              </a:rPr>
              <a:t>ALPAGES</a:t>
            </a:r>
            <a:r>
              <a:rPr lang="fr-FR" sz="2000" dirty="0" smtClean="0">
                <a:effectLst>
                  <a:outerShdw blurRad="38100" dist="38100" dir="2700000" algn="tl">
                    <a:srgbClr val="C0C0C0"/>
                  </a:outerShdw>
                </a:effectLst>
                <a:latin typeface="Tahoma" pitchFamily="34" charset="0"/>
              </a:rPr>
              <a:t> </a:t>
            </a:r>
            <a:r>
              <a:rPr lang="fr-FR" sz="2000" dirty="0">
                <a:effectLst>
                  <a:outerShdw blurRad="38100" dist="38100" dir="2700000" algn="tl">
                    <a:srgbClr val="C0C0C0"/>
                  </a:outerShdw>
                </a:effectLst>
                <a:latin typeface="Tahoma" pitchFamily="34" charset="0"/>
              </a:rPr>
              <a:t>Cameroun</a:t>
            </a:r>
          </a:p>
          <a:p>
            <a:pPr algn="l">
              <a:spcBef>
                <a:spcPct val="50000"/>
              </a:spcBef>
            </a:pPr>
            <a:r>
              <a:rPr lang="fr-FR" dirty="0">
                <a:solidFill>
                  <a:schemeClr val="accent2"/>
                </a:solidFill>
                <a:effectLst>
                  <a:outerShdw blurRad="38100" dist="38100" dir="2700000" algn="tl">
                    <a:srgbClr val="C0C0C0"/>
                  </a:outerShdw>
                </a:effectLst>
                <a:latin typeface="Tahoma" pitchFamily="34" charset="0"/>
              </a:rPr>
              <a:t>                            </a:t>
            </a:r>
            <a:r>
              <a:rPr lang="fr-FR" dirty="0" smtClean="0">
                <a:solidFill>
                  <a:schemeClr val="accent2"/>
                </a:solidFill>
                <a:effectLst>
                  <a:outerShdw blurRad="38100" dist="38100" dir="2700000" algn="tl">
                    <a:srgbClr val="C0C0C0"/>
                  </a:outerShdw>
                </a:effectLst>
                <a:latin typeface="Tahoma" pitchFamily="34" charset="0"/>
              </a:rPr>
              <a:t>         B.P</a:t>
            </a:r>
            <a:r>
              <a:rPr lang="fr-FR" dirty="0">
                <a:solidFill>
                  <a:schemeClr val="accent2"/>
                </a:solidFill>
                <a:effectLst>
                  <a:outerShdw blurRad="38100" dist="38100" dir="2700000" algn="tl">
                    <a:srgbClr val="C0C0C0"/>
                  </a:outerShdw>
                </a:effectLst>
                <a:latin typeface="Tahoma" pitchFamily="34" charset="0"/>
              </a:rPr>
              <a:t>. 3537 </a:t>
            </a:r>
            <a:r>
              <a:rPr lang="fr-FR" dirty="0" smtClean="0">
                <a:solidFill>
                  <a:schemeClr val="accent2"/>
                </a:solidFill>
                <a:effectLst>
                  <a:outerShdw blurRad="38100" dist="38100" dir="2700000" algn="tl">
                    <a:srgbClr val="C0C0C0"/>
                  </a:outerShdw>
                </a:effectLst>
                <a:latin typeface="Tahoma" pitchFamily="34" charset="0"/>
              </a:rPr>
              <a:t>Douala</a:t>
            </a:r>
          </a:p>
          <a:p>
            <a:pPr algn="l">
              <a:spcBef>
                <a:spcPct val="50000"/>
              </a:spcBef>
            </a:pPr>
            <a:r>
              <a:rPr lang="fr-FR" dirty="0" smtClean="0">
                <a:solidFill>
                  <a:schemeClr val="accent2"/>
                </a:solidFill>
                <a:effectLst>
                  <a:outerShdw blurRad="38100" dist="38100" dir="2700000" algn="tl">
                    <a:srgbClr val="C0C0C0"/>
                  </a:outerShdw>
                </a:effectLst>
                <a:latin typeface="Tahoma" pitchFamily="34" charset="0"/>
              </a:rPr>
              <a:t>                                     Tél.: +237 33 00 09 84 / +237 94 33 03 57</a:t>
            </a:r>
          </a:p>
          <a:p>
            <a:pPr algn="l">
              <a:spcBef>
                <a:spcPct val="50000"/>
              </a:spcBef>
            </a:pPr>
            <a:r>
              <a:rPr lang="fr-FR" dirty="0" smtClean="0">
                <a:solidFill>
                  <a:schemeClr val="accent2"/>
                </a:solidFill>
                <a:effectLst>
                  <a:outerShdw blurRad="38100" dist="38100" dir="2700000" algn="tl">
                    <a:srgbClr val="C0C0C0"/>
                  </a:outerShdw>
                </a:effectLst>
                <a:latin typeface="Tahoma" pitchFamily="34" charset="0"/>
              </a:rPr>
              <a:t>                                     E mail: alpagescam@gmail.com</a:t>
            </a:r>
            <a:endParaRPr lang="fr-FR" dirty="0">
              <a:solidFill>
                <a:schemeClr val="accent2"/>
              </a:solidFill>
              <a:effectLst>
                <a:outerShdw blurRad="38100" dist="38100" dir="2700000" algn="tl">
                  <a:srgbClr val="C0C0C0"/>
                </a:outerShdw>
              </a:effectLst>
              <a:latin typeface="Tahom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876"/>
            <a:ext cx="8358246" cy="2571768"/>
          </a:xfrm>
        </p:spPr>
        <p:txBody>
          <a:bodyPr>
            <a:noAutofit/>
          </a:bodyPr>
          <a:lstStyle/>
          <a:p>
            <a:r>
              <a:rPr lang="fr-FR" sz="2800" b="1" dirty="0" smtClean="0">
                <a:latin typeface="Arial Narrow" pitchFamily="34" charset="0"/>
              </a:rPr>
              <a:t>Améliorer la Productivité de nos Entreprises </a:t>
            </a:r>
          </a:p>
          <a:p>
            <a:r>
              <a:rPr lang="fr-FR" sz="2800" dirty="0" smtClean="0">
                <a:solidFill>
                  <a:srgbClr val="002060"/>
                </a:solidFill>
                <a:latin typeface="Arial Narrow" pitchFamily="34" charset="0"/>
              </a:rPr>
              <a:t>=</a:t>
            </a:r>
          </a:p>
          <a:p>
            <a:r>
              <a:rPr lang="fr-FR" sz="2800" dirty="0" smtClean="0">
                <a:solidFill>
                  <a:srgbClr val="002060"/>
                </a:solidFill>
                <a:latin typeface="Arial Narrow" pitchFamily="34" charset="0"/>
              </a:rPr>
              <a:t>Améliorer la COMPETITIVITE de ses Entreprises </a:t>
            </a:r>
          </a:p>
          <a:p>
            <a:endParaRPr lang="fr-FR" sz="2400" dirty="0" smtClean="0">
              <a:solidFill>
                <a:srgbClr val="002060"/>
              </a:solidFill>
              <a:latin typeface="Arial Narrow" pitchFamily="34" charset="0"/>
            </a:endParaRPr>
          </a:p>
          <a:p>
            <a:r>
              <a:rPr lang="fr-FR" sz="2400" dirty="0" smtClean="0">
                <a:solidFill>
                  <a:srgbClr val="002060"/>
                </a:solidFill>
                <a:latin typeface="Arial Narrow" pitchFamily="34" charset="0"/>
              </a:rPr>
              <a:t>(Accords de partenariat économique signés)</a:t>
            </a:r>
            <a:endParaRPr lang="fr-FR" sz="24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3</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876"/>
            <a:ext cx="8358246" cy="2143140"/>
          </a:xfrm>
        </p:spPr>
        <p:txBody>
          <a:bodyPr>
            <a:noAutofit/>
          </a:bodyPr>
          <a:lstStyle/>
          <a:p>
            <a:r>
              <a:rPr lang="fr-FR" sz="2800" b="1" dirty="0" smtClean="0">
                <a:latin typeface="Arial Narrow" pitchFamily="34" charset="0"/>
              </a:rPr>
              <a:t>LA COMPETITIVITE:</a:t>
            </a:r>
          </a:p>
          <a:p>
            <a:r>
              <a:rPr lang="fr-FR" sz="2800" dirty="0" smtClean="0">
                <a:solidFill>
                  <a:srgbClr val="002060"/>
                </a:solidFill>
                <a:latin typeface="Arial Narrow" pitchFamily="34" charset="0"/>
              </a:rPr>
              <a:t>Vaste domaine de l’entreprise qui regroupe: </a:t>
            </a:r>
          </a:p>
          <a:p>
            <a:r>
              <a:rPr lang="fr-FR" sz="2800" dirty="0" smtClean="0">
                <a:solidFill>
                  <a:srgbClr val="002060"/>
                </a:solidFill>
                <a:latin typeface="Arial Narrow" pitchFamily="34" charset="0"/>
              </a:rPr>
              <a:t>- Variables – Actions – Programmes – Plans – Stratégies – Politiques </a:t>
            </a:r>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4</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876"/>
            <a:ext cx="8358246" cy="2143140"/>
          </a:xfrm>
        </p:spPr>
        <p:txBody>
          <a:bodyPr>
            <a:noAutofit/>
          </a:bodyPr>
          <a:lstStyle/>
          <a:p>
            <a:r>
              <a:rPr lang="fr-FR" sz="2800" b="1" dirty="0" smtClean="0">
                <a:latin typeface="Arial Narrow" pitchFamily="34" charset="0"/>
              </a:rPr>
              <a:t>LA COMPETITIVITE:</a:t>
            </a:r>
          </a:p>
          <a:p>
            <a:r>
              <a:rPr lang="fr-FR" sz="2800" dirty="0" smtClean="0">
                <a:solidFill>
                  <a:srgbClr val="002060"/>
                </a:solidFill>
                <a:latin typeface="Arial Narrow" pitchFamily="34" charset="0"/>
              </a:rPr>
              <a:t>Dans chacun des cas est adopté un style de gestion pour rendre l’entreprise  </a:t>
            </a:r>
            <a:r>
              <a:rPr lang="fr-FR" sz="2800" b="1" dirty="0" smtClean="0">
                <a:solidFill>
                  <a:srgbClr val="002060"/>
                </a:solidFill>
                <a:latin typeface="Arial Narrow" pitchFamily="34" charset="0"/>
              </a:rPr>
              <a:t>compétitive</a:t>
            </a:r>
            <a:r>
              <a:rPr lang="fr-FR" sz="2800" dirty="0" smtClean="0">
                <a:solidFill>
                  <a:srgbClr val="002060"/>
                </a:solidFill>
                <a:latin typeface="Arial Narrow" pitchFamily="34" charset="0"/>
              </a:rPr>
              <a:t> vue la diversification des facteurs qui entrent en jeu dans le processus</a:t>
            </a:r>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143644"/>
            <a:ext cx="457200" cy="457200"/>
          </a:xfrm>
        </p:spPr>
        <p:txBody>
          <a:bodyPr/>
          <a:lstStyle/>
          <a:p>
            <a:fld id="{466C28EC-2911-458F-9C7A-F6EAB539C720}" type="slidenum">
              <a:rPr lang="fr-FR" smtClean="0">
                <a:solidFill>
                  <a:schemeClr val="tx1"/>
                </a:solidFill>
              </a:rPr>
              <a:pPr/>
              <a:t>5</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876"/>
            <a:ext cx="8358246" cy="2143140"/>
          </a:xfrm>
        </p:spPr>
        <p:txBody>
          <a:bodyPr>
            <a:noAutofit/>
          </a:bodyPr>
          <a:lstStyle/>
          <a:p>
            <a:r>
              <a:rPr lang="fr-FR" sz="2800" b="1" dirty="0" smtClean="0">
                <a:latin typeface="Arial Narrow" pitchFamily="34" charset="0"/>
              </a:rPr>
              <a:t>LES FACTEURS DE COMPETITIVITE:</a:t>
            </a:r>
          </a:p>
          <a:p>
            <a:endParaRPr lang="fr-FR" sz="2800" b="1" dirty="0" smtClean="0">
              <a:latin typeface="Arial Narrow" pitchFamily="34" charset="0"/>
            </a:endParaRPr>
          </a:p>
          <a:p>
            <a:r>
              <a:rPr lang="fr-FR" sz="2800" dirty="0" smtClean="0">
                <a:solidFill>
                  <a:srgbClr val="002060"/>
                </a:solidFill>
                <a:latin typeface="Arial Narrow" pitchFamily="34" charset="0"/>
              </a:rPr>
              <a:t>Deux catégories de facteurs de </a:t>
            </a:r>
            <a:r>
              <a:rPr lang="fr-FR" sz="2800" b="1" dirty="0" smtClean="0">
                <a:solidFill>
                  <a:srgbClr val="002060"/>
                </a:solidFill>
                <a:latin typeface="Arial Narrow" pitchFamily="34" charset="0"/>
              </a:rPr>
              <a:t>compétitivité</a:t>
            </a:r>
            <a:r>
              <a:rPr lang="fr-FR" sz="2800" dirty="0" smtClean="0">
                <a:solidFill>
                  <a:srgbClr val="002060"/>
                </a:solidFill>
                <a:latin typeface="Arial Narrow" pitchFamily="34" charset="0"/>
              </a:rPr>
              <a:t> </a:t>
            </a:r>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072206"/>
            <a:ext cx="457200" cy="457200"/>
          </a:xfrm>
        </p:spPr>
        <p:txBody>
          <a:bodyPr/>
          <a:lstStyle/>
          <a:p>
            <a:fld id="{466C28EC-2911-458F-9C7A-F6EAB539C720}" type="slidenum">
              <a:rPr lang="fr-FR" smtClean="0">
                <a:solidFill>
                  <a:schemeClr val="tx1"/>
                </a:solidFill>
              </a:rPr>
              <a:pPr/>
              <a:t>6</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3214686"/>
            <a:ext cx="8929718" cy="3071834"/>
          </a:xfrm>
        </p:spPr>
        <p:txBody>
          <a:bodyPr>
            <a:noAutofit/>
          </a:bodyPr>
          <a:lstStyle/>
          <a:p>
            <a:r>
              <a:rPr lang="fr-FR" sz="2800" b="1" dirty="0" smtClean="0">
                <a:latin typeface="Arial Narrow" pitchFamily="34" charset="0"/>
              </a:rPr>
              <a:t>LES FACTEURS DE COMPETITIVITE:</a:t>
            </a:r>
          </a:p>
          <a:p>
            <a:r>
              <a:rPr lang="fr-FR" sz="2400" b="1" dirty="0" smtClean="0">
                <a:solidFill>
                  <a:srgbClr val="002060"/>
                </a:solidFill>
                <a:latin typeface="Arial Narrow" pitchFamily="34" charset="0"/>
              </a:rPr>
              <a:t>Facteurs Internes</a:t>
            </a:r>
            <a:r>
              <a:rPr lang="fr-FR" sz="2400" dirty="0" smtClean="0">
                <a:solidFill>
                  <a:srgbClr val="002060"/>
                </a:solidFill>
                <a:latin typeface="Arial Narrow" pitchFamily="34" charset="0"/>
              </a:rPr>
              <a:t>, </a:t>
            </a:r>
          </a:p>
          <a:p>
            <a:pPr algn="l"/>
            <a:r>
              <a:rPr lang="fr-FR" sz="2400" dirty="0" smtClean="0">
                <a:solidFill>
                  <a:srgbClr val="002060"/>
                </a:solidFill>
                <a:latin typeface="Arial Narrow" pitchFamily="34" charset="0"/>
              </a:rPr>
              <a:t>                        au nombre de </a:t>
            </a:r>
            <a:r>
              <a:rPr lang="fr-FR" sz="2400" b="1" dirty="0" smtClean="0">
                <a:solidFill>
                  <a:srgbClr val="002060"/>
                </a:solidFill>
                <a:latin typeface="Arial Narrow" pitchFamily="34" charset="0"/>
              </a:rPr>
              <a:t>4, </a:t>
            </a:r>
            <a:r>
              <a:rPr lang="fr-FR" sz="2400" dirty="0" smtClean="0">
                <a:solidFill>
                  <a:srgbClr val="002060"/>
                </a:solidFill>
                <a:latin typeface="Arial Narrow" pitchFamily="34" charset="0"/>
              </a:rPr>
              <a:t>liés directement à l’entreprise :</a:t>
            </a:r>
          </a:p>
          <a:p>
            <a:pPr algn="l"/>
            <a:r>
              <a:rPr lang="fr-FR" sz="2400" dirty="0" smtClean="0">
                <a:solidFill>
                  <a:schemeClr val="tx1"/>
                </a:solidFill>
                <a:latin typeface="Arial Narrow" pitchFamily="34" charset="0"/>
              </a:rPr>
              <a:t>                                               1 - Organisation</a:t>
            </a:r>
          </a:p>
          <a:p>
            <a:pPr algn="l">
              <a:buFontTx/>
              <a:buChar char="-"/>
            </a:pPr>
            <a:r>
              <a:rPr lang="fr-FR" sz="2400" dirty="0" smtClean="0">
                <a:solidFill>
                  <a:schemeClr val="tx1"/>
                </a:solidFill>
                <a:latin typeface="Arial Narrow" pitchFamily="34" charset="0"/>
              </a:rPr>
              <a:t>                                              2 - Stratégie</a:t>
            </a:r>
          </a:p>
          <a:p>
            <a:pPr algn="l">
              <a:buFontTx/>
              <a:buChar char="-"/>
            </a:pPr>
            <a:r>
              <a:rPr lang="fr-FR" sz="2400" dirty="0" smtClean="0">
                <a:solidFill>
                  <a:schemeClr val="tx1"/>
                </a:solidFill>
                <a:latin typeface="Arial Narrow" pitchFamily="34" charset="0"/>
              </a:rPr>
              <a:t>                                              3 - Culture</a:t>
            </a:r>
          </a:p>
          <a:p>
            <a:pPr algn="l">
              <a:buFontTx/>
              <a:buChar char="-"/>
            </a:pPr>
            <a:r>
              <a:rPr lang="fr-FR" sz="2400" dirty="0" smtClean="0">
                <a:solidFill>
                  <a:schemeClr val="tx1"/>
                </a:solidFill>
                <a:latin typeface="Arial Narrow" pitchFamily="34" charset="0"/>
              </a:rPr>
              <a:t>                                              4 - Ressources</a:t>
            </a:r>
          </a:p>
          <a:p>
            <a:pPr>
              <a:buFontTx/>
              <a:buChar char="-"/>
            </a:pPr>
            <a:endParaRPr lang="fr-FR" sz="2800" dirty="0" smtClean="0">
              <a:solidFill>
                <a:srgbClr val="002060"/>
              </a:solidFill>
              <a:latin typeface="Arial Narrow" pitchFamily="34" charset="0"/>
            </a:endParaRPr>
          </a:p>
          <a:p>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143644"/>
            <a:ext cx="457200" cy="457200"/>
          </a:xfrm>
        </p:spPr>
        <p:txBody>
          <a:bodyPr/>
          <a:lstStyle/>
          <a:p>
            <a:fld id="{466C28EC-2911-458F-9C7A-F6EAB539C720}" type="slidenum">
              <a:rPr lang="fr-FR" smtClean="0">
                <a:solidFill>
                  <a:schemeClr val="tx1"/>
                </a:solidFill>
              </a:rPr>
              <a:pPr/>
              <a:t>7</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214686"/>
            <a:ext cx="8358246" cy="3071834"/>
          </a:xfrm>
        </p:spPr>
        <p:txBody>
          <a:bodyPr>
            <a:noAutofit/>
          </a:bodyPr>
          <a:lstStyle/>
          <a:p>
            <a:r>
              <a:rPr lang="fr-FR" sz="2800" b="1" dirty="0" smtClean="0">
                <a:latin typeface="Arial Narrow" pitchFamily="34" charset="0"/>
              </a:rPr>
              <a:t>LES FACTEURS DE COMPETITIVITE:</a:t>
            </a:r>
          </a:p>
          <a:p>
            <a:r>
              <a:rPr lang="fr-FR" sz="2400" b="1" dirty="0" smtClean="0">
                <a:solidFill>
                  <a:srgbClr val="002060"/>
                </a:solidFill>
                <a:latin typeface="Arial Narrow" pitchFamily="34" charset="0"/>
              </a:rPr>
              <a:t>Facteurs Externes</a:t>
            </a:r>
            <a:r>
              <a:rPr lang="fr-FR" sz="2400" dirty="0" smtClean="0">
                <a:solidFill>
                  <a:srgbClr val="002060"/>
                </a:solidFill>
                <a:latin typeface="Arial Narrow" pitchFamily="34" charset="0"/>
              </a:rPr>
              <a:t>, </a:t>
            </a:r>
          </a:p>
          <a:p>
            <a:r>
              <a:rPr lang="fr-FR" sz="2400" dirty="0" smtClean="0">
                <a:solidFill>
                  <a:srgbClr val="002060"/>
                </a:solidFill>
                <a:latin typeface="Arial Narrow" pitchFamily="34" charset="0"/>
              </a:rPr>
              <a:t>au nombre de </a:t>
            </a:r>
            <a:r>
              <a:rPr lang="fr-FR" sz="2400" b="1" dirty="0" smtClean="0">
                <a:solidFill>
                  <a:srgbClr val="002060"/>
                </a:solidFill>
                <a:latin typeface="Arial Narrow" pitchFamily="34" charset="0"/>
              </a:rPr>
              <a:t>6,</a:t>
            </a:r>
            <a:r>
              <a:rPr lang="fr-FR" sz="2400" dirty="0" smtClean="0">
                <a:solidFill>
                  <a:srgbClr val="002060"/>
                </a:solidFill>
                <a:latin typeface="Arial Narrow" pitchFamily="34" charset="0"/>
              </a:rPr>
              <a:t> ont un impact sur l’orientation de l’entreprise</a:t>
            </a:r>
            <a:r>
              <a:rPr lang="fr-FR" sz="2400" b="1" dirty="0" smtClean="0">
                <a:solidFill>
                  <a:srgbClr val="002060"/>
                </a:solidFill>
                <a:latin typeface="Arial Narrow" pitchFamily="34" charset="0"/>
              </a:rPr>
              <a:t> </a:t>
            </a:r>
            <a:r>
              <a:rPr lang="fr-FR" sz="2400" dirty="0" smtClean="0">
                <a:solidFill>
                  <a:srgbClr val="002060"/>
                </a:solidFill>
                <a:latin typeface="Arial Narrow" pitchFamily="34" charset="0"/>
              </a:rPr>
              <a:t>:</a:t>
            </a:r>
          </a:p>
          <a:p>
            <a:pPr algn="l"/>
            <a:r>
              <a:rPr lang="fr-FR" sz="2400" dirty="0" smtClean="0">
                <a:solidFill>
                  <a:schemeClr val="tx1"/>
                </a:solidFill>
                <a:latin typeface="Arial Narrow" pitchFamily="34" charset="0"/>
              </a:rPr>
              <a:t>                                5 - Disponibilité des matières premières</a:t>
            </a:r>
          </a:p>
          <a:p>
            <a:pPr algn="l"/>
            <a:r>
              <a:rPr lang="fr-FR" sz="2400" dirty="0" smtClean="0">
                <a:solidFill>
                  <a:schemeClr val="tx1"/>
                </a:solidFill>
                <a:latin typeface="Arial Narrow" pitchFamily="34" charset="0"/>
              </a:rPr>
              <a:t>                                6 - Qualité des infrastructures</a:t>
            </a:r>
          </a:p>
          <a:p>
            <a:pPr algn="l">
              <a:buFontTx/>
              <a:buChar char="-"/>
            </a:pPr>
            <a:r>
              <a:rPr lang="fr-FR" sz="2400" dirty="0" smtClean="0">
                <a:solidFill>
                  <a:schemeClr val="tx1"/>
                </a:solidFill>
                <a:latin typeface="Arial Narrow" pitchFamily="34" charset="0"/>
              </a:rPr>
              <a:t>                               7 - Présence des Clients exigeants</a:t>
            </a:r>
          </a:p>
          <a:p>
            <a:pPr algn="l">
              <a:buFontTx/>
              <a:buChar char="-"/>
            </a:pPr>
            <a:r>
              <a:rPr lang="fr-FR" sz="2400" dirty="0" smtClean="0">
                <a:solidFill>
                  <a:schemeClr val="tx1"/>
                </a:solidFill>
                <a:latin typeface="Arial Narrow" pitchFamily="34" charset="0"/>
              </a:rPr>
              <a:t>                               8 - Présence des fournisseurs performants</a:t>
            </a:r>
          </a:p>
          <a:p>
            <a:pPr>
              <a:buFontTx/>
              <a:buChar char="-"/>
            </a:pPr>
            <a:endParaRPr lang="fr-FR" sz="2800" dirty="0" smtClean="0">
              <a:solidFill>
                <a:srgbClr val="002060"/>
              </a:solidFill>
              <a:latin typeface="Arial Narrow" pitchFamily="34" charset="0"/>
            </a:endParaRPr>
          </a:p>
          <a:p>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429652" y="6215082"/>
            <a:ext cx="457200" cy="457200"/>
          </a:xfrm>
        </p:spPr>
        <p:txBody>
          <a:bodyPr/>
          <a:lstStyle/>
          <a:p>
            <a:fld id="{466C28EC-2911-458F-9C7A-F6EAB539C720}" type="slidenum">
              <a:rPr lang="fr-FR" smtClean="0">
                <a:solidFill>
                  <a:schemeClr val="tx1"/>
                </a:solidFill>
              </a:rPr>
              <a:pPr/>
              <a:t>8</a:t>
            </a:fld>
            <a:endParaRPr lang="fr-FR"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214686"/>
            <a:ext cx="8358246" cy="3071834"/>
          </a:xfrm>
        </p:spPr>
        <p:txBody>
          <a:bodyPr>
            <a:noAutofit/>
          </a:bodyPr>
          <a:lstStyle/>
          <a:p>
            <a:r>
              <a:rPr lang="fr-FR" sz="2800" b="1" dirty="0" smtClean="0">
                <a:latin typeface="Arial Narrow" pitchFamily="34" charset="0"/>
              </a:rPr>
              <a:t>LES FACTEURS DE COMPETITIVITE:</a:t>
            </a:r>
          </a:p>
          <a:p>
            <a:r>
              <a:rPr lang="fr-FR" sz="2400" b="1" dirty="0" smtClean="0">
                <a:solidFill>
                  <a:srgbClr val="002060"/>
                </a:solidFill>
                <a:latin typeface="Arial Narrow" pitchFamily="34" charset="0"/>
              </a:rPr>
              <a:t>Facteurs Externes (suite)</a:t>
            </a:r>
          </a:p>
          <a:p>
            <a:r>
              <a:rPr lang="fr-FR" sz="2400" dirty="0" smtClean="0">
                <a:solidFill>
                  <a:srgbClr val="002060"/>
                </a:solidFill>
                <a:latin typeface="Arial Narrow" pitchFamily="34" charset="0"/>
              </a:rPr>
              <a:t>les deux derniers ne sont pas directement traités par la norme:</a:t>
            </a:r>
          </a:p>
          <a:p>
            <a:pPr algn="l"/>
            <a:r>
              <a:rPr lang="fr-FR" sz="2400" dirty="0" smtClean="0">
                <a:solidFill>
                  <a:schemeClr val="tx1"/>
                </a:solidFill>
                <a:latin typeface="Arial Narrow" pitchFamily="34" charset="0"/>
              </a:rPr>
              <a:t>                      9 - Qualité de l’enseignement et de la recherche</a:t>
            </a:r>
          </a:p>
          <a:p>
            <a:pPr algn="l"/>
            <a:r>
              <a:rPr lang="fr-FR" sz="2400" dirty="0" smtClean="0">
                <a:solidFill>
                  <a:schemeClr val="tx1"/>
                </a:solidFill>
                <a:latin typeface="Arial Narrow" pitchFamily="34" charset="0"/>
              </a:rPr>
              <a:t>                     10- Présence des concurrents puissants</a:t>
            </a:r>
          </a:p>
          <a:p>
            <a:pPr>
              <a:buFontTx/>
              <a:buChar char="-"/>
            </a:pPr>
            <a:endParaRPr lang="fr-FR" sz="2800" dirty="0" smtClean="0">
              <a:solidFill>
                <a:srgbClr val="002060"/>
              </a:solidFill>
              <a:latin typeface="Arial Narrow" pitchFamily="34" charset="0"/>
            </a:endParaRPr>
          </a:p>
          <a:p>
            <a:endParaRPr lang="fr-FR" sz="2800" dirty="0">
              <a:solidFill>
                <a:srgbClr val="002060"/>
              </a:solidFill>
              <a:latin typeface="Arial Narrow" pitchFamily="34" charset="0"/>
            </a:endParaRPr>
          </a:p>
        </p:txBody>
      </p:sp>
      <p:sp>
        <p:nvSpPr>
          <p:cNvPr id="2" name="Titre 1"/>
          <p:cNvSpPr>
            <a:spLocks noGrp="1"/>
          </p:cNvSpPr>
          <p:nvPr>
            <p:ph type="ctrTitle"/>
          </p:nvPr>
        </p:nvSpPr>
        <p:spPr>
          <a:xfrm>
            <a:off x="928662" y="1500174"/>
            <a:ext cx="7858180" cy="1500198"/>
          </a:xfrm>
        </p:spPr>
        <p:txBody>
          <a:bodyPr>
            <a:normAutofit/>
          </a:bodyPr>
          <a:lstStyle/>
          <a:p>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Impact du Management de la Qualité </a:t>
            </a:r>
            <a:b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br>
            <a:r>
              <a:rPr lang="fr-FR" sz="3200" dirty="0" smtClean="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rPr>
              <a:t>sur la Compétitivité des Entreprises</a:t>
            </a:r>
            <a:endParaRPr lang="fr-FR" sz="3200" dirty="0">
              <a:ln>
                <a:solidFill>
                  <a:srgbClr val="FF0000"/>
                </a:solidFill>
              </a:ln>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026" name="AutoShape 2"/>
          <p:cNvSpPr>
            <a:spLocks noChangeArrowheads="1"/>
          </p:cNvSpPr>
          <p:nvPr/>
        </p:nvSpPr>
        <p:spPr bwMode="auto">
          <a:xfrm>
            <a:off x="285720" y="285728"/>
            <a:ext cx="647700" cy="600075"/>
          </a:xfrm>
          <a:prstGeom prst="triangle">
            <a:avLst>
              <a:gd name="adj" fmla="val 50000"/>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1027" name="Oval 3"/>
          <p:cNvSpPr>
            <a:spLocks noChangeArrowheads="1"/>
          </p:cNvSpPr>
          <p:nvPr/>
        </p:nvSpPr>
        <p:spPr bwMode="auto">
          <a:xfrm>
            <a:off x="571472" y="500042"/>
            <a:ext cx="71438" cy="285752"/>
          </a:xfrm>
          <a:prstGeom prst="ellipse">
            <a:avLst/>
          </a:prstGeom>
          <a:gradFill rotWithShape="1">
            <a:gsLst>
              <a:gs pos="0">
                <a:srgbClr val="FF0000"/>
              </a:gs>
              <a:gs pos="100000">
                <a:srgbClr val="FFFF00"/>
              </a:gs>
            </a:gsLst>
            <a:lin ang="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28" name="Text Box 4"/>
          <p:cNvSpPr txBox="1">
            <a:spLocks noChangeArrowheads="1"/>
          </p:cNvSpPr>
          <p:nvPr/>
        </p:nvSpPr>
        <p:spPr bwMode="auto">
          <a:xfrm>
            <a:off x="214282" y="928670"/>
            <a:ext cx="857256" cy="21431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500" b="0" i="0" u="none" strike="noStrike" cap="none" normalizeH="0" baseline="0" dirty="0" smtClean="0">
                <a:ln>
                  <a:noFill/>
                </a:ln>
                <a:solidFill>
                  <a:schemeClr val="tx1"/>
                </a:solidFill>
                <a:effectLst/>
                <a:latin typeface="Wide Latin" pitchFamily="18" charset="0"/>
              </a:rPr>
              <a:t>ALPAGES</a:t>
            </a:r>
            <a:endParaRPr kumimoji="0" lang="fr-FR" sz="500" b="0" i="0" u="none" strike="noStrike" cap="none" normalizeH="0" baseline="0" dirty="0" smtClean="0">
              <a:ln>
                <a:noFill/>
              </a:ln>
              <a:solidFill>
                <a:schemeClr val="tx1"/>
              </a:solidFill>
              <a:effectLst/>
              <a:latin typeface="Arial" pitchFamily="34" charset="0"/>
            </a:endParaRPr>
          </a:p>
        </p:txBody>
      </p:sp>
      <p:sp>
        <p:nvSpPr>
          <p:cNvPr id="7" name="WordArt 6"/>
          <p:cNvSpPr>
            <a:spLocks noChangeArrowheads="1" noChangeShapeType="1" noTextEdit="1"/>
          </p:cNvSpPr>
          <p:nvPr/>
        </p:nvSpPr>
        <p:spPr bwMode="auto">
          <a:xfrm>
            <a:off x="2071671" y="404813"/>
            <a:ext cx="5786477" cy="792162"/>
          </a:xfrm>
          <a:prstGeom prst="rect">
            <a:avLst/>
          </a:prstGeom>
        </p:spPr>
        <p:txBody>
          <a:bodyPr wrap="none" fromWordArt="1">
            <a:prstTxWarp prst="textPlain">
              <a:avLst>
                <a:gd name="adj" fmla="val 50000"/>
              </a:avLst>
            </a:prstTxWarp>
          </a:bodyPr>
          <a:lstStyle/>
          <a:p>
            <a:pPr algn="ctr"/>
            <a:r>
              <a:rPr lang="fr-FR" sz="3200" kern="10" dirty="0" smtClean="0">
                <a:ln w="19050">
                  <a:solidFill>
                    <a:schemeClr val="tx1">
                      <a:lumMod val="65000"/>
                      <a:lumOff val="35000"/>
                    </a:schemeClr>
                  </a:solidFill>
                  <a:round/>
                  <a:headEnd/>
                  <a:tailEnd/>
                </a:ln>
                <a:effectLst>
                  <a:outerShdw dist="35921" dir="2700000" algn="ctr" rotWithShape="0">
                    <a:schemeClr val="tx1">
                      <a:lumMod val="50000"/>
                      <a:lumOff val="50000"/>
                    </a:schemeClr>
                  </a:outerShdw>
                </a:effectLst>
                <a:latin typeface="Imprint MT Shadow"/>
              </a:rPr>
              <a:t>FORUM-DEBAT NATIONAL </a:t>
            </a:r>
          </a:p>
          <a:p>
            <a:pPr algn="ct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POUR LA PROMOTION DE LA </a:t>
            </a:r>
            <a:r>
              <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Q</a:t>
            </a:r>
            <a:r>
              <a:rPr lang="fr-FR" sz="3200" kern="10" dirty="0" smtClean="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rPr>
              <a:t>UALITE</a:t>
            </a:r>
            <a:endParaRPr lang="fr-FR" sz="3200" kern="10" dirty="0">
              <a:ln w="19050">
                <a:solidFill>
                  <a:schemeClr val="bg1">
                    <a:lumMod val="50000"/>
                  </a:schemeClr>
                </a:solidFill>
                <a:round/>
                <a:headEnd/>
                <a:tailEnd/>
              </a:ln>
              <a:solidFill>
                <a:schemeClr val="bg1">
                  <a:lumMod val="50000"/>
                </a:schemeClr>
              </a:solidFill>
              <a:effectLst>
                <a:outerShdw dist="35921" dir="2700000" algn="ctr" rotWithShape="0">
                  <a:schemeClr val="tx1">
                    <a:lumMod val="50000"/>
                    <a:lumOff val="50000"/>
                  </a:schemeClr>
                </a:outerShdw>
              </a:effectLst>
              <a:latin typeface="Imprint MT Shadow"/>
            </a:endParaRPr>
          </a:p>
        </p:txBody>
      </p:sp>
      <p:sp>
        <p:nvSpPr>
          <p:cNvPr id="10" name="Text Box 9"/>
          <p:cNvSpPr txBox="1">
            <a:spLocks noChangeArrowheads="1"/>
          </p:cNvSpPr>
          <p:nvPr/>
        </p:nvSpPr>
        <p:spPr bwMode="auto">
          <a:xfrm>
            <a:off x="3214678" y="6429396"/>
            <a:ext cx="2879725" cy="244475"/>
          </a:xfrm>
          <a:prstGeom prst="rect">
            <a:avLst/>
          </a:prstGeom>
          <a:noFill/>
          <a:ln w="9525">
            <a:noFill/>
            <a:miter lim="800000"/>
            <a:headEnd/>
            <a:tailEnd/>
          </a:ln>
          <a:effectLst/>
        </p:spPr>
        <p:txBody>
          <a:bodyPr>
            <a:spAutoFit/>
          </a:bodyPr>
          <a:lstStyle/>
          <a:p>
            <a:pPr algn="l">
              <a:spcBef>
                <a:spcPct val="50000"/>
              </a:spcBef>
            </a:pPr>
            <a:r>
              <a:rPr lang="fr-FR" sz="1000" dirty="0">
                <a:effectLst>
                  <a:outerShdw blurRad="38100" dist="38100" dir="2700000" algn="tl">
                    <a:srgbClr val="C0C0C0"/>
                  </a:outerShdw>
                </a:effectLst>
                <a:latin typeface="Tw Cen MT Condensed" pitchFamily="34" charset="0"/>
              </a:rPr>
              <a:t>Propriété Intellectuelle de ALPAGES Cameroun. Interdit de reproduire</a:t>
            </a:r>
          </a:p>
        </p:txBody>
      </p:sp>
      <p:sp>
        <p:nvSpPr>
          <p:cNvPr id="9" name="Espace réservé du numéro de diapositive 8"/>
          <p:cNvSpPr>
            <a:spLocks noGrp="1"/>
          </p:cNvSpPr>
          <p:nvPr>
            <p:ph type="sldNum" sz="quarter" idx="12"/>
          </p:nvPr>
        </p:nvSpPr>
        <p:spPr>
          <a:xfrm>
            <a:off x="8501090" y="6215082"/>
            <a:ext cx="457200" cy="457200"/>
          </a:xfrm>
        </p:spPr>
        <p:txBody>
          <a:bodyPr/>
          <a:lstStyle/>
          <a:p>
            <a:fld id="{466C28EC-2911-458F-9C7A-F6EAB539C720}" type="slidenum">
              <a:rPr lang="fr-FR" smtClean="0">
                <a:solidFill>
                  <a:schemeClr val="tx1"/>
                </a:solidFill>
              </a:rPr>
              <a:pPr/>
              <a:t>9</a:t>
            </a:fld>
            <a:endParaRPr lang="fr-FR" dirty="0">
              <a:solidFill>
                <a:schemeClr val="tx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pitaux">
  <a:themeElements>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780</TotalTime>
  <Words>1597</Words>
  <Application>Microsoft Office PowerPoint</Application>
  <PresentationFormat>Affichage à l'écran (4:3)</PresentationFormat>
  <Paragraphs>289</Paragraphs>
  <Slides>28</Slides>
  <Notes>0</Notes>
  <HiddenSlides>0</HiddenSlides>
  <MMClips>0</MMClips>
  <ScaleCrop>false</ScaleCrop>
  <HeadingPairs>
    <vt:vector size="4" baseType="variant">
      <vt:variant>
        <vt:lpstr>Thème</vt:lpstr>
      </vt:variant>
      <vt:variant>
        <vt:i4>1</vt:i4>
      </vt:variant>
      <vt:variant>
        <vt:lpstr>Titres des diapositives</vt:lpstr>
      </vt:variant>
      <vt:variant>
        <vt:i4>28</vt:i4>
      </vt:variant>
    </vt:vector>
  </HeadingPairs>
  <TitlesOfParts>
    <vt:vector size="29" baseType="lpstr">
      <vt:lpstr>Capitaux</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Impact du Management de la Qualité  sur la Compétitivité des Entreprises</vt:lpstr>
      <vt:lpstr>Diapositive 27</vt:lpstr>
      <vt:lpstr>Impact du Management de la Qualité  sur la Compétitivité des Entreprises</vt:lpstr>
    </vt:vector>
  </TitlesOfParts>
  <Company>ALPAGES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NYOUNAI NYOUNAI</dc:creator>
  <cp:lastModifiedBy>Jean-Pierre FOKA</cp:lastModifiedBy>
  <cp:revision>97</cp:revision>
  <dcterms:created xsi:type="dcterms:W3CDTF">2012-09-02T11:02:23Z</dcterms:created>
  <dcterms:modified xsi:type="dcterms:W3CDTF">2012-10-10T09:01:16Z</dcterms:modified>
</cp:coreProperties>
</file>