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9"/>
  </p:handoutMasterIdLst>
  <p:sldIdLst>
    <p:sldId id="256" r:id="rId2"/>
    <p:sldId id="257" r:id="rId3"/>
    <p:sldId id="258" r:id="rId4"/>
    <p:sldId id="303" r:id="rId5"/>
    <p:sldId id="304" r:id="rId6"/>
    <p:sldId id="259" r:id="rId7"/>
    <p:sldId id="260" r:id="rId8"/>
    <p:sldId id="261" r:id="rId9"/>
    <p:sldId id="262" r:id="rId10"/>
    <p:sldId id="263" r:id="rId11"/>
    <p:sldId id="264" r:id="rId12"/>
    <p:sldId id="266" r:id="rId13"/>
    <p:sldId id="265" r:id="rId14"/>
    <p:sldId id="268" r:id="rId15"/>
    <p:sldId id="269" r:id="rId16"/>
    <p:sldId id="270" r:id="rId17"/>
    <p:sldId id="271" r:id="rId18"/>
    <p:sldId id="272" r:id="rId19"/>
    <p:sldId id="273" r:id="rId20"/>
    <p:sldId id="274" r:id="rId21"/>
    <p:sldId id="305"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93" r:id="rId36"/>
    <p:sldId id="294" r:id="rId37"/>
    <p:sldId id="289" r:id="rId38"/>
  </p:sldIdLst>
  <p:sldSz cx="9144000" cy="6858000" type="screen4x3"/>
  <p:notesSz cx="6858000" cy="99472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17" autoAdjust="0"/>
    <p:restoredTop sz="94660"/>
  </p:normalViewPr>
  <p:slideViewPr>
    <p:cSldViewPr>
      <p:cViewPr varScale="1">
        <p:scale>
          <a:sx n="53" d="100"/>
          <a:sy n="53" d="100"/>
        </p:scale>
        <p:origin x="-984"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97364"/>
          </a:xfrm>
          <a:prstGeom prst="rect">
            <a:avLst/>
          </a:prstGeom>
        </p:spPr>
        <p:txBody>
          <a:bodyPr vert="horz" lIns="91440" tIns="45720" rIns="91440" bIns="45720" rtlCol="0"/>
          <a:lstStyle>
            <a:lvl1pPr algn="r">
              <a:defRPr sz="1200"/>
            </a:lvl1pPr>
          </a:lstStyle>
          <a:p>
            <a:fld id="{E628BCE6-5DB4-4DA4-B285-38A69251E650}" type="datetimeFigureOut">
              <a:rPr lang="fr-FR" smtClean="0"/>
              <a:pPr/>
              <a:t>10/10/2012</a:t>
            </a:fld>
            <a:endParaRPr lang="fr-FR"/>
          </a:p>
        </p:txBody>
      </p:sp>
      <p:sp>
        <p:nvSpPr>
          <p:cNvPr id="4" name="Espace réservé du pied de page 3"/>
          <p:cNvSpPr>
            <a:spLocks noGrp="1"/>
          </p:cNvSpPr>
          <p:nvPr>
            <p:ph type="ftr" sz="quarter" idx="2"/>
          </p:nvPr>
        </p:nvSpPr>
        <p:spPr>
          <a:xfrm>
            <a:off x="0" y="9448185"/>
            <a:ext cx="2971800" cy="49736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9448185"/>
            <a:ext cx="2971800" cy="497364"/>
          </a:xfrm>
          <a:prstGeom prst="rect">
            <a:avLst/>
          </a:prstGeom>
        </p:spPr>
        <p:txBody>
          <a:bodyPr vert="horz" lIns="91440" tIns="45720" rIns="91440" bIns="45720" rtlCol="0" anchor="b"/>
          <a:lstStyle>
            <a:lvl1pPr algn="r">
              <a:defRPr sz="1200"/>
            </a:lvl1pPr>
          </a:lstStyle>
          <a:p>
            <a:fld id="{3C3FB56B-52AA-41FE-BB8B-47D6B0766009}"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ECE757ED-51D7-40A6-8029-4C57DD1D4C85}" type="datetimeFigureOut">
              <a:rPr lang="fr-FR" smtClean="0"/>
              <a:pPr/>
              <a:t>10/10/2012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204A94B-AD39-4566-8BA0-D2A7F2645C1D}"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E757ED-51D7-40A6-8029-4C57DD1D4C85}" type="datetimeFigureOut">
              <a:rPr lang="fr-FR" smtClean="0"/>
              <a:pPr/>
              <a:t>10/10/2012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04A94B-AD39-4566-8BA0-D2A7F2645C1D}"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428605"/>
            <a:ext cx="8572560" cy="1500197"/>
          </a:xfrm>
        </p:spPr>
        <p:txBody>
          <a:bodyPr/>
          <a:lstStyle/>
          <a:p>
            <a:r>
              <a:rPr lang="fr-FR" b="1" dirty="0"/>
              <a:t>FORUM-DEBAT NATIONAL POUR LA PROMOTION DE LA QUALITE</a:t>
            </a:r>
            <a:endParaRPr lang="fr-FR" dirty="0"/>
          </a:p>
        </p:txBody>
      </p:sp>
      <p:sp>
        <p:nvSpPr>
          <p:cNvPr id="3" name="Sous-titre 2"/>
          <p:cNvSpPr>
            <a:spLocks noGrp="1"/>
          </p:cNvSpPr>
          <p:nvPr>
            <p:ph type="subTitle" idx="1"/>
          </p:nvPr>
        </p:nvSpPr>
        <p:spPr>
          <a:xfrm>
            <a:off x="642910" y="2071678"/>
            <a:ext cx="8072494" cy="4500594"/>
          </a:xfrm>
        </p:spPr>
        <p:txBody>
          <a:bodyPr/>
          <a:lstStyle/>
          <a:p>
            <a:r>
              <a:rPr lang="fr-FR" b="1" dirty="0" smtClean="0">
                <a:solidFill>
                  <a:schemeClr val="accent2"/>
                </a:solidFill>
                <a:latin typeface="Tahoma" pitchFamily="34" charset="0"/>
                <a:cs typeface="Tahoma" pitchFamily="34" charset="0"/>
              </a:rPr>
              <a:t>THEME</a:t>
            </a:r>
            <a:r>
              <a:rPr lang="fr-FR" dirty="0">
                <a:solidFill>
                  <a:schemeClr val="accent2"/>
                </a:solidFill>
                <a:latin typeface="Tahoma" pitchFamily="34" charset="0"/>
                <a:cs typeface="Tahoma" pitchFamily="34" charset="0"/>
              </a:rPr>
              <a:t> (N°  1) : "Normes, qualité et croissance économique : La corrélation entre le développement de l’infrastructure qualité et la croissance</a:t>
            </a:r>
            <a:r>
              <a:rPr lang="fr-FR" dirty="0" smtClean="0">
                <a:solidFill>
                  <a:schemeClr val="accent2"/>
                </a:solidFill>
                <a:latin typeface="Tahoma" pitchFamily="34" charset="0"/>
                <a:cs typeface="Tahoma" pitchFamily="34" charset="0"/>
              </a:rPr>
              <a:t>".</a:t>
            </a:r>
          </a:p>
          <a:p>
            <a:endParaRPr lang="fr-FR" dirty="0">
              <a:solidFill>
                <a:schemeClr val="accent2"/>
              </a:solidFill>
              <a:latin typeface="Tahoma" pitchFamily="34" charset="0"/>
              <a:cs typeface="Tahoma" pitchFamily="34" charset="0"/>
            </a:endParaRPr>
          </a:p>
          <a:p>
            <a:r>
              <a:rPr lang="fr-FR" sz="2400" dirty="0" smtClean="0">
                <a:solidFill>
                  <a:schemeClr val="tx2">
                    <a:lumMod val="60000"/>
                    <a:lumOff val="40000"/>
                  </a:schemeClr>
                </a:solidFill>
                <a:latin typeface="Tahoma" pitchFamily="34" charset="0"/>
                <a:cs typeface="Tahoma" pitchFamily="34" charset="0"/>
              </a:rPr>
              <a:t>Contribution du Dr OMER MBOA </a:t>
            </a:r>
          </a:p>
          <a:p>
            <a:r>
              <a:rPr lang="fr-FR" sz="2000" dirty="0" smtClean="0">
                <a:solidFill>
                  <a:schemeClr val="tx1"/>
                </a:solidFill>
                <a:latin typeface="Tahoma" pitchFamily="34" charset="0"/>
                <a:cs typeface="Tahoma" pitchFamily="34" charset="0"/>
              </a:rPr>
              <a:t>ECONOMISTE, PROFESSEUR /CONSULTANT EN MANAGEMENT</a:t>
            </a:r>
          </a:p>
          <a:p>
            <a:r>
              <a:rPr lang="fr-FR" sz="1800" i="1" dirty="0" smtClean="0">
                <a:solidFill>
                  <a:schemeClr val="tx1"/>
                </a:solidFill>
                <a:latin typeface="Tahoma" pitchFamily="34" charset="0"/>
                <a:cs typeface="Tahoma" pitchFamily="34" charset="0"/>
              </a:rPr>
              <a:t>Yaoundé, Octobre 2012 </a:t>
            </a:r>
            <a:endParaRPr lang="fr-FR" sz="1800" dirty="0" smtClean="0">
              <a:solidFill>
                <a:schemeClr val="tx1"/>
              </a:solidFill>
              <a:latin typeface="Tahoma" pitchFamily="34" charset="0"/>
              <a:cs typeface="Tahoma" pitchFamily="34" charset="0"/>
            </a:endParaRPr>
          </a:p>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00034" y="642918"/>
            <a:ext cx="8286808" cy="5857916"/>
          </a:xfrm>
        </p:spPr>
        <p:txBody>
          <a:bodyPr>
            <a:normAutofit/>
          </a:bodyPr>
          <a:lstStyle/>
          <a:p>
            <a:pPr algn="l"/>
            <a:r>
              <a:rPr lang="fr-FR" dirty="0" smtClean="0">
                <a:solidFill>
                  <a:schemeClr val="tx1"/>
                </a:solidFill>
                <a:latin typeface="Tahoma" pitchFamily="34" charset="0"/>
                <a:cs typeface="Tahoma" pitchFamily="34" charset="0"/>
              </a:rPr>
              <a:t>-les résultats correspondent aux objectifs visés. </a:t>
            </a:r>
          </a:p>
          <a:p>
            <a:pPr algn="l"/>
            <a:r>
              <a:rPr lang="fr-FR" dirty="0" smtClean="0">
                <a:solidFill>
                  <a:srgbClr val="FFC000"/>
                </a:solidFill>
                <a:latin typeface="Tahoma" pitchFamily="34" charset="0"/>
                <a:cs typeface="Tahoma" pitchFamily="34" charset="0"/>
              </a:rPr>
              <a:t>-une impulsion constante pour l’amélioration de la qualité des produits et services.</a:t>
            </a:r>
          </a:p>
          <a:p>
            <a:pPr algn="l"/>
            <a:r>
              <a:rPr lang="fr-FR" dirty="0" smtClean="0">
                <a:solidFill>
                  <a:srgbClr val="FFC000"/>
                </a:solidFill>
                <a:latin typeface="Tahoma" pitchFamily="34" charset="0"/>
                <a:cs typeface="Tahoma" pitchFamily="34" charset="0"/>
              </a:rPr>
              <a:t> </a:t>
            </a:r>
          </a:p>
          <a:p>
            <a:pPr algn="l">
              <a:buFontTx/>
              <a:buChar char="-"/>
            </a:pPr>
            <a:r>
              <a:rPr lang="fr-FR" dirty="0" smtClean="0">
                <a:solidFill>
                  <a:srgbClr val="00B050"/>
                </a:solidFill>
                <a:latin typeface="Tahoma" pitchFamily="34" charset="0"/>
                <a:cs typeface="Tahoma" pitchFamily="34" charset="0"/>
              </a:rPr>
              <a:t>le respect de la conformité des biens et services par rapport aux normes. </a:t>
            </a:r>
          </a:p>
          <a:p>
            <a:pPr algn="l">
              <a:buFontTx/>
              <a:buChar char="-"/>
            </a:pPr>
            <a:endParaRPr lang="fr-FR" dirty="0" smtClean="0">
              <a:solidFill>
                <a:schemeClr val="tx1"/>
              </a:solidFill>
              <a:latin typeface="Tahoma" pitchFamily="34" charset="0"/>
              <a:cs typeface="Tahoma" pitchFamily="34" charset="0"/>
            </a:endParaRPr>
          </a:p>
          <a:p>
            <a:pPr algn="l"/>
            <a:r>
              <a:rPr lang="fr-FR" dirty="0" smtClean="0">
                <a:solidFill>
                  <a:srgbClr val="C00000"/>
                </a:solidFill>
                <a:latin typeface="Tahoma" pitchFamily="34" charset="0"/>
                <a:cs typeface="Tahoma" pitchFamily="34" charset="0"/>
              </a:rPr>
              <a:t>Ce faisant, elle améliore considérablement l’efficacité du système économique. </a:t>
            </a:r>
          </a:p>
          <a:p>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357166"/>
            <a:ext cx="8572560" cy="785818"/>
          </a:xfrm>
        </p:spPr>
        <p:txBody>
          <a:bodyPr>
            <a:normAutofit fontScale="90000"/>
          </a:bodyPr>
          <a:lstStyle/>
          <a:p>
            <a:pPr lvl="0"/>
            <a:r>
              <a:rPr lang="fr-FR" sz="3200" b="1" dirty="0">
                <a:latin typeface="Tahoma" pitchFamily="34" charset="0"/>
                <a:cs typeface="Tahoma" pitchFamily="34" charset="0"/>
              </a:rPr>
              <a:t>Impact </a:t>
            </a:r>
            <a:r>
              <a:rPr lang="fr-FR" sz="3200" b="1" dirty="0" smtClean="0">
                <a:latin typeface="Tahoma" pitchFamily="34" charset="0"/>
                <a:cs typeface="Tahoma" pitchFamily="34" charset="0"/>
              </a:rPr>
              <a:t>de la qualité sur </a:t>
            </a:r>
            <a:r>
              <a:rPr lang="fr-FR" sz="3200" b="1" dirty="0">
                <a:latin typeface="Tahoma" pitchFamily="34" charset="0"/>
                <a:cs typeface="Tahoma" pitchFamily="34" charset="0"/>
              </a:rPr>
              <a:t>l’efficience </a:t>
            </a:r>
            <a:r>
              <a:rPr lang="fr-FR" sz="3200" b="1" dirty="0" smtClean="0">
                <a:latin typeface="Tahoma" pitchFamily="34" charset="0"/>
                <a:cs typeface="Tahoma" pitchFamily="34" charset="0"/>
              </a:rPr>
              <a:t>de l’appareil productif</a:t>
            </a:r>
            <a:endParaRPr lang="fr-FR" sz="3200" dirty="0">
              <a:latin typeface="Tahoma" pitchFamily="34" charset="0"/>
              <a:cs typeface="Tahoma" pitchFamily="34" charset="0"/>
            </a:endParaRPr>
          </a:p>
        </p:txBody>
      </p:sp>
      <p:sp>
        <p:nvSpPr>
          <p:cNvPr id="3" name="Sous-titre 2"/>
          <p:cNvSpPr>
            <a:spLocks noGrp="1"/>
          </p:cNvSpPr>
          <p:nvPr>
            <p:ph type="subTitle" idx="1"/>
          </p:nvPr>
        </p:nvSpPr>
        <p:spPr>
          <a:xfrm>
            <a:off x="357158" y="1500174"/>
            <a:ext cx="8501122" cy="5072098"/>
          </a:xfrm>
        </p:spPr>
        <p:txBody>
          <a:bodyPr>
            <a:normAutofit fontScale="92500" lnSpcReduction="20000"/>
          </a:bodyPr>
          <a:lstStyle/>
          <a:p>
            <a:pPr algn="just"/>
            <a:r>
              <a:rPr lang="fr-FR" dirty="0" smtClean="0">
                <a:solidFill>
                  <a:srgbClr val="FF0000"/>
                </a:solidFill>
                <a:latin typeface="Tahoma" pitchFamily="34" charset="0"/>
                <a:cs typeface="Tahoma" pitchFamily="34" charset="0"/>
              </a:rPr>
              <a:t>Efficience: </a:t>
            </a:r>
            <a:r>
              <a:rPr lang="fr-FR" dirty="0" smtClean="0">
                <a:solidFill>
                  <a:schemeClr val="tx1"/>
                </a:solidFill>
                <a:latin typeface="Tahoma" pitchFamily="34" charset="0"/>
                <a:cs typeface="Tahoma" pitchFamily="34" charset="0"/>
              </a:rPr>
              <a:t>Référence </a:t>
            </a:r>
            <a:r>
              <a:rPr lang="fr-FR" dirty="0">
                <a:solidFill>
                  <a:schemeClr val="tx1"/>
                </a:solidFill>
                <a:latin typeface="Tahoma" pitchFamily="34" charset="0"/>
                <a:cs typeface="Tahoma" pitchFamily="34" charset="0"/>
              </a:rPr>
              <a:t>à la productivité (rapport résultats sur </a:t>
            </a:r>
            <a:r>
              <a:rPr lang="fr-FR" dirty="0" smtClean="0">
                <a:solidFill>
                  <a:schemeClr val="tx1"/>
                </a:solidFill>
                <a:latin typeface="Tahoma" pitchFamily="34" charset="0"/>
                <a:cs typeface="Tahoma" pitchFamily="34" charset="0"/>
              </a:rPr>
              <a:t>ressources,  </a:t>
            </a:r>
            <a:r>
              <a:rPr lang="fr-FR" dirty="0">
                <a:solidFill>
                  <a:schemeClr val="tx1"/>
                </a:solidFill>
                <a:latin typeface="Tahoma" pitchFamily="34" charset="0"/>
                <a:cs typeface="Tahoma" pitchFamily="34" charset="0"/>
              </a:rPr>
              <a:t>rapports entre les ressources et les </a:t>
            </a:r>
            <a:r>
              <a:rPr lang="fr-FR" dirty="0" smtClean="0">
                <a:solidFill>
                  <a:schemeClr val="tx1"/>
                </a:solidFill>
                <a:latin typeface="Tahoma" pitchFamily="34" charset="0"/>
                <a:cs typeface="Tahoma" pitchFamily="34" charset="0"/>
              </a:rPr>
              <a:t>activités). </a:t>
            </a:r>
          </a:p>
          <a:p>
            <a:pPr algn="just"/>
            <a:r>
              <a:rPr lang="fr-FR" dirty="0" smtClean="0">
                <a:solidFill>
                  <a:schemeClr val="tx1"/>
                </a:solidFill>
                <a:latin typeface="Tahoma" pitchFamily="34" charset="0"/>
                <a:cs typeface="Tahoma" pitchFamily="34" charset="0"/>
              </a:rPr>
              <a:t>Le </a:t>
            </a:r>
            <a:r>
              <a:rPr lang="fr-FR" dirty="0">
                <a:solidFill>
                  <a:schemeClr val="tx1"/>
                </a:solidFill>
                <a:latin typeface="Tahoma" pitchFamily="34" charset="0"/>
                <a:cs typeface="Tahoma" pitchFamily="34" charset="0"/>
              </a:rPr>
              <a:t>système des normes et de </a:t>
            </a:r>
            <a:r>
              <a:rPr lang="fr-FR" dirty="0" smtClean="0">
                <a:solidFill>
                  <a:schemeClr val="tx1"/>
                </a:solidFill>
                <a:latin typeface="Tahoma" pitchFamily="34" charset="0"/>
                <a:cs typeface="Tahoma" pitchFamily="34" charset="0"/>
              </a:rPr>
              <a:t>qualité:</a:t>
            </a:r>
          </a:p>
          <a:p>
            <a:pPr algn="just"/>
            <a:r>
              <a:rPr lang="fr-FR" dirty="0" smtClean="0">
                <a:solidFill>
                  <a:srgbClr val="FF0000"/>
                </a:solidFill>
                <a:latin typeface="Tahoma" pitchFamily="34" charset="0"/>
                <a:cs typeface="Tahoma" pitchFamily="34" charset="0"/>
              </a:rPr>
              <a:t>-  </a:t>
            </a:r>
            <a:r>
              <a:rPr lang="fr-FR" dirty="0">
                <a:solidFill>
                  <a:srgbClr val="FF0000"/>
                </a:solidFill>
                <a:latin typeface="Tahoma" pitchFamily="34" charset="0"/>
                <a:cs typeface="Tahoma" pitchFamily="34" charset="0"/>
              </a:rPr>
              <a:t>A</a:t>
            </a:r>
            <a:r>
              <a:rPr lang="fr-FR" dirty="0" smtClean="0">
                <a:solidFill>
                  <a:srgbClr val="FF0000"/>
                </a:solidFill>
                <a:latin typeface="Tahoma" pitchFamily="34" charset="0"/>
                <a:cs typeface="Tahoma" pitchFamily="34" charset="0"/>
              </a:rPr>
              <a:t>méliore </a:t>
            </a:r>
            <a:r>
              <a:rPr lang="fr-FR" dirty="0">
                <a:solidFill>
                  <a:srgbClr val="FF0000"/>
                </a:solidFill>
                <a:latin typeface="Tahoma" pitchFamily="34" charset="0"/>
                <a:cs typeface="Tahoma" pitchFamily="34" charset="0"/>
              </a:rPr>
              <a:t>les processus stratégiques, de régulation ou de pilotage, les processus opérationnels et les processus de support ou de soutien de </a:t>
            </a:r>
            <a:r>
              <a:rPr lang="fr-FR" dirty="0" smtClean="0">
                <a:solidFill>
                  <a:srgbClr val="FF0000"/>
                </a:solidFill>
                <a:latin typeface="Tahoma" pitchFamily="34" charset="0"/>
                <a:cs typeface="Tahoma" pitchFamily="34" charset="0"/>
              </a:rPr>
              <a:t>l’activité.</a:t>
            </a:r>
          </a:p>
          <a:p>
            <a:pPr algn="just"/>
            <a:r>
              <a:rPr lang="fr-FR" dirty="0">
                <a:solidFill>
                  <a:srgbClr val="92D050"/>
                </a:solidFill>
                <a:latin typeface="Tahoma" pitchFamily="34" charset="0"/>
                <a:cs typeface="Tahoma" pitchFamily="34" charset="0"/>
              </a:rPr>
              <a:t>-</a:t>
            </a:r>
            <a:r>
              <a:rPr lang="fr-FR" dirty="0" smtClean="0">
                <a:solidFill>
                  <a:srgbClr val="92D050"/>
                </a:solidFill>
                <a:latin typeface="Tahoma" pitchFamily="34" charset="0"/>
                <a:cs typeface="Tahoma" pitchFamily="34" charset="0"/>
              </a:rPr>
              <a:t> Décrit </a:t>
            </a:r>
            <a:r>
              <a:rPr lang="fr-FR" dirty="0">
                <a:solidFill>
                  <a:srgbClr val="92D050"/>
                </a:solidFill>
                <a:latin typeface="Tahoma" pitchFamily="34" charset="0"/>
                <a:cs typeface="Tahoma" pitchFamily="34" charset="0"/>
              </a:rPr>
              <a:t>de façon claire, explicite et formalisée les méthodes et les principes d’organisation du travail, les activités, les étapes, les acteurs, les rôles et les responsabilités. </a:t>
            </a:r>
            <a:endParaRPr lang="fr-FR" dirty="0" smtClean="0">
              <a:solidFill>
                <a:srgbClr val="92D050"/>
              </a:solidFill>
              <a:latin typeface="Tahoma" pitchFamily="34" charset="0"/>
              <a:cs typeface="Tahoma" pitchFamily="34" charset="0"/>
            </a:endParaRPr>
          </a:p>
          <a:p>
            <a:pPr algn="l"/>
            <a:endParaRPr lang="fr-F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14282" y="214291"/>
            <a:ext cx="8243918" cy="1428759"/>
          </a:xfrm>
        </p:spPr>
        <p:txBody>
          <a:bodyPr>
            <a:normAutofit/>
          </a:bodyPr>
          <a:lstStyle/>
          <a:p>
            <a:pPr lvl="0"/>
            <a:r>
              <a:rPr lang="fr-FR" sz="3200" b="1" dirty="0">
                <a:latin typeface="Tahoma" pitchFamily="34" charset="0"/>
                <a:cs typeface="Tahoma" pitchFamily="34" charset="0"/>
              </a:rPr>
              <a:t>Impact </a:t>
            </a:r>
            <a:r>
              <a:rPr lang="fr-FR" sz="3200" b="1" dirty="0" smtClean="0">
                <a:latin typeface="Tahoma" pitchFamily="34" charset="0"/>
                <a:cs typeface="Tahoma" pitchFamily="34" charset="0"/>
              </a:rPr>
              <a:t>de la qualité sur </a:t>
            </a:r>
            <a:r>
              <a:rPr lang="fr-FR" sz="3200" b="1" dirty="0">
                <a:latin typeface="Tahoma" pitchFamily="34" charset="0"/>
                <a:cs typeface="Tahoma" pitchFamily="34" charset="0"/>
              </a:rPr>
              <a:t>la </a:t>
            </a:r>
            <a:r>
              <a:rPr lang="fr-FR" sz="3200" b="1" dirty="0" smtClean="0">
                <a:latin typeface="Tahoma" pitchFamily="34" charset="0"/>
                <a:cs typeface="Tahoma" pitchFamily="34" charset="0"/>
              </a:rPr>
              <a:t>pertinence de l’appareil productif</a:t>
            </a:r>
            <a:endParaRPr lang="fr-FR" sz="3200" dirty="0">
              <a:latin typeface="Tahoma" pitchFamily="34" charset="0"/>
              <a:cs typeface="Tahoma" pitchFamily="34" charset="0"/>
            </a:endParaRPr>
          </a:p>
        </p:txBody>
      </p:sp>
      <p:sp>
        <p:nvSpPr>
          <p:cNvPr id="3" name="Sous-titre 2"/>
          <p:cNvSpPr>
            <a:spLocks noGrp="1"/>
          </p:cNvSpPr>
          <p:nvPr>
            <p:ph type="subTitle" idx="1"/>
          </p:nvPr>
        </p:nvSpPr>
        <p:spPr>
          <a:xfrm>
            <a:off x="214282" y="1714488"/>
            <a:ext cx="8715436" cy="4857784"/>
          </a:xfrm>
        </p:spPr>
        <p:txBody>
          <a:bodyPr>
            <a:normAutofit fontScale="92500" lnSpcReduction="20000"/>
          </a:bodyPr>
          <a:lstStyle/>
          <a:p>
            <a:pPr algn="just"/>
            <a:r>
              <a:rPr lang="fr-FR" dirty="0" smtClean="0"/>
              <a:t> </a:t>
            </a:r>
            <a:r>
              <a:rPr lang="fr-FR" dirty="0" smtClean="0">
                <a:solidFill>
                  <a:srgbClr val="FF0000"/>
                </a:solidFill>
              </a:rPr>
              <a:t>Pertinence: </a:t>
            </a:r>
            <a:r>
              <a:rPr lang="fr-FR" dirty="0" smtClean="0">
                <a:solidFill>
                  <a:schemeClr val="tx1"/>
                </a:solidFill>
              </a:rPr>
              <a:t>produire </a:t>
            </a:r>
            <a:r>
              <a:rPr lang="fr-FR" dirty="0">
                <a:solidFill>
                  <a:schemeClr val="tx1"/>
                </a:solidFill>
              </a:rPr>
              <a:t>les biens et services dont les populations ont vraiment besoin. </a:t>
            </a:r>
          </a:p>
          <a:p>
            <a:pPr algn="just"/>
            <a:r>
              <a:rPr lang="fr-FR" dirty="0">
                <a:solidFill>
                  <a:schemeClr val="tx1"/>
                </a:solidFill>
              </a:rPr>
              <a:t>Globalement, la démarche </a:t>
            </a:r>
            <a:r>
              <a:rPr lang="fr-FR" dirty="0" smtClean="0">
                <a:solidFill>
                  <a:schemeClr val="tx1"/>
                </a:solidFill>
              </a:rPr>
              <a:t>qualité:</a:t>
            </a:r>
          </a:p>
          <a:p>
            <a:pPr algn="just">
              <a:buFontTx/>
              <a:buChar char="-"/>
            </a:pPr>
            <a:r>
              <a:rPr lang="fr-FR" dirty="0" smtClean="0">
                <a:solidFill>
                  <a:schemeClr val="accent5">
                    <a:lumMod val="75000"/>
                  </a:schemeClr>
                </a:solidFill>
              </a:rPr>
              <a:t>Améliore </a:t>
            </a:r>
            <a:r>
              <a:rPr lang="fr-FR" dirty="0">
                <a:solidFill>
                  <a:schemeClr val="accent5">
                    <a:lumMod val="75000"/>
                  </a:schemeClr>
                </a:solidFill>
              </a:rPr>
              <a:t>le degré de satisfaction des bénéficiaires et des citoyens.  </a:t>
            </a:r>
            <a:endParaRPr lang="fr-FR" dirty="0" smtClean="0">
              <a:solidFill>
                <a:schemeClr val="accent5">
                  <a:lumMod val="75000"/>
                </a:schemeClr>
              </a:solidFill>
            </a:endParaRPr>
          </a:p>
          <a:p>
            <a:pPr algn="just">
              <a:buFontTx/>
              <a:buChar char="-"/>
            </a:pPr>
            <a:r>
              <a:rPr lang="fr-FR" dirty="0">
                <a:solidFill>
                  <a:srgbClr val="92D050"/>
                </a:solidFill>
              </a:rPr>
              <a:t>A</a:t>
            </a:r>
            <a:r>
              <a:rPr lang="fr-FR" dirty="0" smtClean="0">
                <a:solidFill>
                  <a:srgbClr val="92D050"/>
                </a:solidFill>
              </a:rPr>
              <a:t>pporte </a:t>
            </a:r>
            <a:r>
              <a:rPr lang="fr-FR" dirty="0">
                <a:solidFill>
                  <a:srgbClr val="92D050"/>
                </a:solidFill>
              </a:rPr>
              <a:t>une meilleure compréhension des relations des citoyens avec le système de production, elle permet de mesurer la satisfaction des bénéficiaires par la mise en place des dispositifs nécessaires à cet effet. </a:t>
            </a:r>
            <a:endParaRPr lang="fr-FR" dirty="0" smtClean="0">
              <a:solidFill>
                <a:srgbClr val="92D050"/>
              </a:solidFill>
            </a:endParaRPr>
          </a:p>
          <a:p>
            <a:pPr algn="just">
              <a:buFontTx/>
              <a:buChar char="-"/>
            </a:pPr>
            <a:r>
              <a:rPr lang="fr-FR" dirty="0" smtClean="0">
                <a:solidFill>
                  <a:srgbClr val="FF0000"/>
                </a:solidFill>
              </a:rPr>
              <a:t> Est </a:t>
            </a:r>
            <a:r>
              <a:rPr lang="fr-FR" dirty="0">
                <a:solidFill>
                  <a:srgbClr val="FF0000"/>
                </a:solidFill>
              </a:rPr>
              <a:t>résolument orientée vers les clients ou les populations.</a:t>
            </a:r>
          </a:p>
          <a:p>
            <a:pPr algn="just"/>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428604"/>
            <a:ext cx="8501122" cy="6143668"/>
          </a:xfrm>
        </p:spPr>
        <p:txBody>
          <a:bodyPr>
            <a:normAutofit/>
          </a:bodyPr>
          <a:lstStyle/>
          <a:p>
            <a:pPr algn="just"/>
            <a:r>
              <a:rPr lang="fr-FR" sz="2800" dirty="0" smtClean="0">
                <a:latin typeface="Tahoma" pitchFamily="34" charset="0"/>
                <a:cs typeface="Tahoma" pitchFamily="34" charset="0"/>
              </a:rPr>
              <a:t>- </a:t>
            </a:r>
            <a:r>
              <a:rPr lang="fr-FR" dirty="0" smtClean="0">
                <a:solidFill>
                  <a:schemeClr val="tx1"/>
                </a:solidFill>
                <a:latin typeface="Tahoma" pitchFamily="34" charset="0"/>
                <a:cs typeface="Tahoma" pitchFamily="34" charset="0"/>
              </a:rPr>
              <a:t>permet de consolider le management des structures de l’appareil de production par la détection des dysfonctionnements  et la mise en place des mesures correctives,  l’association du personnel et la mesure de la performance interne (mise en place des indicateurs de performance).</a:t>
            </a:r>
          </a:p>
          <a:p>
            <a:pPr algn="just"/>
            <a:endParaRPr lang="fr-FR" dirty="0" smtClean="0">
              <a:solidFill>
                <a:schemeClr val="tx1"/>
              </a:solidFill>
              <a:latin typeface="Tahoma" pitchFamily="34" charset="0"/>
              <a:cs typeface="Tahoma" pitchFamily="34" charset="0"/>
            </a:endParaRPr>
          </a:p>
          <a:p>
            <a:pPr algn="just"/>
            <a:r>
              <a:rPr lang="fr-FR" dirty="0" smtClean="0">
                <a:solidFill>
                  <a:srgbClr val="FF0000"/>
                </a:solidFill>
                <a:latin typeface="Tahoma" pitchFamily="34" charset="0"/>
                <a:cs typeface="Tahoma" pitchFamily="34" charset="0"/>
              </a:rPr>
              <a:t> En d’autres termes, le système des normes et de qualité optimise l’utilisation des facteurs de production.</a:t>
            </a:r>
          </a:p>
          <a:p>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285729"/>
            <a:ext cx="8572560" cy="1500197"/>
          </a:xfrm>
        </p:spPr>
        <p:txBody>
          <a:bodyPr>
            <a:normAutofit fontScale="90000"/>
          </a:bodyPr>
          <a:lstStyle/>
          <a:p>
            <a:pPr lvl="0"/>
            <a:r>
              <a:rPr lang="fr-FR" sz="3200" b="1" dirty="0">
                <a:latin typeface="Tahoma" pitchFamily="34" charset="0"/>
                <a:cs typeface="Tahoma" pitchFamily="34" charset="0"/>
              </a:rPr>
              <a:t>Impact sur la qualité de vie au travail dans les structures </a:t>
            </a:r>
            <a:r>
              <a:rPr lang="fr-FR" sz="3200" b="1" dirty="0" smtClean="0">
                <a:latin typeface="Tahoma" pitchFamily="34" charset="0"/>
                <a:cs typeface="Tahoma" pitchFamily="34" charset="0"/>
              </a:rPr>
              <a:t>de production</a:t>
            </a:r>
            <a:r>
              <a:rPr lang="fr-FR" sz="3200" dirty="0">
                <a:latin typeface="Tahoma" pitchFamily="34" charset="0"/>
                <a:cs typeface="Tahoma" pitchFamily="34" charset="0"/>
              </a:rPr>
              <a:t/>
            </a:r>
            <a:br>
              <a:rPr lang="fr-FR" sz="3200" dirty="0">
                <a:latin typeface="Tahoma" pitchFamily="34" charset="0"/>
                <a:cs typeface="Tahoma" pitchFamily="34" charset="0"/>
              </a:rPr>
            </a:br>
            <a:endParaRPr lang="fr-FR" sz="3200" dirty="0">
              <a:latin typeface="Tahoma" pitchFamily="34" charset="0"/>
              <a:cs typeface="Tahoma" pitchFamily="34" charset="0"/>
            </a:endParaRPr>
          </a:p>
        </p:txBody>
      </p:sp>
      <p:sp>
        <p:nvSpPr>
          <p:cNvPr id="3" name="Sous-titre 2"/>
          <p:cNvSpPr>
            <a:spLocks noGrp="1"/>
          </p:cNvSpPr>
          <p:nvPr>
            <p:ph type="subTitle" idx="1"/>
          </p:nvPr>
        </p:nvSpPr>
        <p:spPr>
          <a:xfrm>
            <a:off x="214282" y="1714488"/>
            <a:ext cx="8715436" cy="4929222"/>
          </a:xfrm>
        </p:spPr>
        <p:txBody>
          <a:bodyPr/>
          <a:lstStyle/>
          <a:p>
            <a:pPr algn="just"/>
            <a:r>
              <a:rPr lang="fr-FR" dirty="0">
                <a:solidFill>
                  <a:srgbClr val="FF0000"/>
                </a:solidFill>
              </a:rPr>
              <a:t>Q</a:t>
            </a:r>
            <a:r>
              <a:rPr lang="fr-FR" dirty="0" smtClean="0">
                <a:solidFill>
                  <a:srgbClr val="FF0000"/>
                </a:solidFill>
              </a:rPr>
              <a:t>ualité</a:t>
            </a:r>
            <a:r>
              <a:rPr lang="fr-FR" dirty="0" smtClean="0"/>
              <a:t> </a:t>
            </a:r>
            <a:r>
              <a:rPr lang="fr-FR" dirty="0">
                <a:solidFill>
                  <a:srgbClr val="FF0000"/>
                </a:solidFill>
              </a:rPr>
              <a:t>de vie au </a:t>
            </a:r>
            <a:r>
              <a:rPr lang="fr-FR" dirty="0" smtClean="0">
                <a:solidFill>
                  <a:srgbClr val="FF0000"/>
                </a:solidFill>
              </a:rPr>
              <a:t>travail: </a:t>
            </a:r>
            <a:r>
              <a:rPr lang="fr-FR" dirty="0">
                <a:solidFill>
                  <a:schemeClr val="tx1"/>
                </a:solidFill>
              </a:rPr>
              <a:t>se réfère aux conditions stimulantes, au fait que les gens se sentent bien  traités dans le milieu de travail. </a:t>
            </a:r>
            <a:r>
              <a:rPr lang="fr-FR" dirty="0" smtClean="0">
                <a:solidFill>
                  <a:schemeClr val="tx1"/>
                </a:solidFill>
              </a:rPr>
              <a:t>Elle </a:t>
            </a:r>
            <a:r>
              <a:rPr lang="fr-FR" dirty="0">
                <a:solidFill>
                  <a:schemeClr val="tx1"/>
                </a:solidFill>
              </a:rPr>
              <a:t>accroit la productivité.</a:t>
            </a:r>
          </a:p>
          <a:p>
            <a:pPr algn="just"/>
            <a:r>
              <a:rPr lang="fr-FR" dirty="0">
                <a:solidFill>
                  <a:schemeClr val="tx1"/>
                </a:solidFill>
              </a:rPr>
              <a:t>La démarche qualité améliore la relation de travail, réduit ou élimine les sources de tension avec les bénéficiaires, valorise la contribution des acteurs. </a:t>
            </a:r>
            <a:r>
              <a:rPr lang="fr-FR" dirty="0">
                <a:solidFill>
                  <a:srgbClr val="C00000"/>
                </a:solidFill>
              </a:rPr>
              <a:t>Elle met en œuvre des mécanismes pour créer et entretenir cette dynamique. </a:t>
            </a:r>
          </a:p>
          <a:p>
            <a:pPr algn="l"/>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357167"/>
            <a:ext cx="7772400" cy="1285883"/>
          </a:xfrm>
        </p:spPr>
        <p:txBody>
          <a:bodyPr>
            <a:normAutofit/>
          </a:bodyPr>
          <a:lstStyle/>
          <a:p>
            <a:r>
              <a:rPr lang="fr-FR" sz="3200" dirty="0" smtClean="0">
                <a:latin typeface="Tahoma" pitchFamily="34" charset="0"/>
                <a:cs typeface="Tahoma" pitchFamily="34" charset="0"/>
              </a:rPr>
              <a:t>3.2. Impact sur la demande des biens et services</a:t>
            </a:r>
            <a:endParaRPr lang="fr-FR" sz="3200" dirty="0">
              <a:latin typeface="Tahoma" pitchFamily="34" charset="0"/>
              <a:cs typeface="Tahoma" pitchFamily="34" charset="0"/>
            </a:endParaRPr>
          </a:p>
        </p:txBody>
      </p:sp>
      <p:sp>
        <p:nvSpPr>
          <p:cNvPr id="3" name="Sous-titre 2"/>
          <p:cNvSpPr>
            <a:spLocks noGrp="1"/>
          </p:cNvSpPr>
          <p:nvPr>
            <p:ph type="subTitle" idx="1"/>
          </p:nvPr>
        </p:nvSpPr>
        <p:spPr>
          <a:xfrm>
            <a:off x="214282" y="1571612"/>
            <a:ext cx="8786874" cy="5000660"/>
          </a:xfrm>
        </p:spPr>
        <p:txBody>
          <a:bodyPr/>
          <a:lstStyle/>
          <a:p>
            <a:pPr algn="just"/>
            <a:r>
              <a:rPr lang="fr-FR" dirty="0" smtClean="0">
                <a:latin typeface="Tahoma" pitchFamily="34" charset="0"/>
                <a:cs typeface="Tahoma" pitchFamily="34" charset="0"/>
              </a:rPr>
              <a:t> </a:t>
            </a:r>
            <a:r>
              <a:rPr lang="fr-FR" dirty="0">
                <a:solidFill>
                  <a:srgbClr val="FF0000"/>
                </a:solidFill>
                <a:latin typeface="Tahoma" pitchFamily="34" charset="0"/>
                <a:cs typeface="Tahoma" pitchFamily="34" charset="0"/>
              </a:rPr>
              <a:t>D</a:t>
            </a:r>
            <a:r>
              <a:rPr lang="fr-FR" dirty="0" smtClean="0">
                <a:solidFill>
                  <a:srgbClr val="FF0000"/>
                </a:solidFill>
                <a:latin typeface="Tahoma" pitchFamily="34" charset="0"/>
                <a:cs typeface="Tahoma" pitchFamily="34" charset="0"/>
              </a:rPr>
              <a:t>emande des biens et services </a:t>
            </a:r>
            <a:r>
              <a:rPr lang="fr-FR" dirty="0" smtClean="0">
                <a:latin typeface="Tahoma" pitchFamily="34" charset="0"/>
                <a:cs typeface="Tahoma" pitchFamily="34" charset="0"/>
              </a:rPr>
              <a:t>: </a:t>
            </a:r>
            <a:r>
              <a:rPr lang="fr-FR" dirty="0" smtClean="0">
                <a:solidFill>
                  <a:schemeClr val="tx1"/>
                </a:solidFill>
                <a:latin typeface="Tahoma" pitchFamily="34" charset="0"/>
                <a:cs typeface="Tahoma" pitchFamily="34" charset="0"/>
              </a:rPr>
              <a:t>Moteur de la croissance</a:t>
            </a:r>
          </a:p>
          <a:p>
            <a:pPr algn="just"/>
            <a:r>
              <a:rPr lang="fr-FR" dirty="0" smtClean="0">
                <a:solidFill>
                  <a:srgbClr val="FF0000"/>
                </a:solidFill>
                <a:latin typeface="Tahoma" pitchFamily="34" charset="0"/>
                <a:cs typeface="Tahoma" pitchFamily="34" charset="0"/>
              </a:rPr>
              <a:t>Démarche qualité et approche marketing:</a:t>
            </a:r>
          </a:p>
          <a:p>
            <a:pPr algn="just">
              <a:buFontTx/>
              <a:buChar char="-"/>
            </a:pPr>
            <a:r>
              <a:rPr lang="fr-FR" dirty="0" smtClean="0">
                <a:solidFill>
                  <a:schemeClr val="tx1"/>
                </a:solidFill>
                <a:latin typeface="Tahoma" pitchFamily="34" charset="0"/>
                <a:cs typeface="Tahoma" pitchFamily="34" charset="0"/>
              </a:rPr>
              <a:t>Orientation de la politique du producteur vers les consommateurs</a:t>
            </a:r>
          </a:p>
          <a:p>
            <a:pPr algn="just">
              <a:buFontTx/>
              <a:buChar char="-"/>
            </a:pPr>
            <a:r>
              <a:rPr lang="fr-FR" dirty="0">
                <a:solidFill>
                  <a:schemeClr val="tx1"/>
                </a:solidFill>
                <a:latin typeface="Tahoma" pitchFamily="34" charset="0"/>
                <a:cs typeface="Tahoma" pitchFamily="34" charset="0"/>
              </a:rPr>
              <a:t> </a:t>
            </a:r>
            <a:r>
              <a:rPr lang="fr-FR" dirty="0" smtClean="0">
                <a:solidFill>
                  <a:schemeClr val="tx1"/>
                </a:solidFill>
                <a:latin typeface="Tahoma" pitchFamily="34" charset="0"/>
                <a:cs typeface="Tahoma" pitchFamily="34" charset="0"/>
              </a:rPr>
              <a:t>Détermination des besoins des consommateurs, de leur motivation et des canaux plus efficaces pour les atteindre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00034" y="500042"/>
            <a:ext cx="8143932" cy="6000792"/>
          </a:xfrm>
        </p:spPr>
        <p:txBody>
          <a:bodyPr>
            <a:normAutofit lnSpcReduction="10000"/>
          </a:bodyPr>
          <a:lstStyle/>
          <a:p>
            <a:pPr algn="just"/>
            <a:r>
              <a:rPr lang="fr-FR" dirty="0" smtClean="0">
                <a:solidFill>
                  <a:schemeClr val="tx1"/>
                </a:solidFill>
              </a:rPr>
              <a:t>La démarche qualité attire les consommateurs potentiels par:</a:t>
            </a:r>
          </a:p>
          <a:p>
            <a:pPr algn="just">
              <a:buFontTx/>
              <a:buChar char="-"/>
            </a:pPr>
            <a:r>
              <a:rPr lang="fr-FR" dirty="0" smtClean="0">
                <a:solidFill>
                  <a:srgbClr val="92D050"/>
                </a:solidFill>
              </a:rPr>
              <a:t>l’accent mis sur les marques, les labels, les certifications </a:t>
            </a:r>
            <a:r>
              <a:rPr lang="fr-FR" dirty="0" err="1" smtClean="0">
                <a:solidFill>
                  <a:srgbClr val="92D050"/>
                </a:solidFill>
              </a:rPr>
              <a:t>etc</a:t>
            </a:r>
            <a:r>
              <a:rPr lang="fr-FR" dirty="0" smtClean="0">
                <a:solidFill>
                  <a:srgbClr val="92D050"/>
                </a:solidFill>
              </a:rPr>
              <a:t>… qui rassurent quant à la qualité des biens et services;</a:t>
            </a:r>
          </a:p>
          <a:p>
            <a:pPr algn="just">
              <a:buFontTx/>
              <a:buChar char="-"/>
            </a:pPr>
            <a:r>
              <a:rPr lang="fr-FR" dirty="0" smtClean="0">
                <a:solidFill>
                  <a:schemeClr val="accent5">
                    <a:lumMod val="50000"/>
                  </a:schemeClr>
                </a:solidFill>
              </a:rPr>
              <a:t> l’information sur la disponibilité, la qualité et les processus de production des biens et services, permettant ainsi aux consommateurs de faire un choix rationnel et de mieux s’organiser.</a:t>
            </a:r>
          </a:p>
          <a:p>
            <a:pPr algn="just"/>
            <a:r>
              <a:rPr lang="fr-FR" dirty="0" smtClean="0">
                <a:solidFill>
                  <a:srgbClr val="FF0000"/>
                </a:solidFill>
              </a:rPr>
              <a:t>Elle produit donc une augmentation de la demande qui stimule la croissance.</a:t>
            </a:r>
            <a:endParaRPr lang="fr-FR"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85729"/>
            <a:ext cx="7772400" cy="1357321"/>
          </a:xfrm>
        </p:spPr>
        <p:txBody>
          <a:bodyPr>
            <a:normAutofit fontScale="90000"/>
          </a:bodyPr>
          <a:lstStyle/>
          <a:p>
            <a:r>
              <a:rPr lang="fr-FR" sz="3200" dirty="0" smtClean="0">
                <a:latin typeface="Tahoma" pitchFamily="34" charset="0"/>
                <a:cs typeface="Tahoma" pitchFamily="34" charset="0"/>
              </a:rPr>
              <a:t>3.3. Impact de la qualité sur l’action des pouvoirs publics en faveur de la croissance</a:t>
            </a:r>
            <a:endParaRPr lang="fr-FR" sz="3200" dirty="0">
              <a:latin typeface="Tahoma" pitchFamily="34" charset="0"/>
              <a:cs typeface="Tahoma" pitchFamily="34" charset="0"/>
            </a:endParaRPr>
          </a:p>
        </p:txBody>
      </p:sp>
      <p:sp>
        <p:nvSpPr>
          <p:cNvPr id="3" name="Sous-titre 2"/>
          <p:cNvSpPr>
            <a:spLocks noGrp="1"/>
          </p:cNvSpPr>
          <p:nvPr>
            <p:ph type="subTitle" idx="1"/>
          </p:nvPr>
        </p:nvSpPr>
        <p:spPr>
          <a:xfrm>
            <a:off x="214282" y="1643050"/>
            <a:ext cx="8715436" cy="5000660"/>
          </a:xfrm>
        </p:spPr>
        <p:txBody>
          <a:bodyPr>
            <a:normAutofit/>
          </a:bodyPr>
          <a:lstStyle/>
          <a:p>
            <a:pPr algn="just"/>
            <a:r>
              <a:rPr lang="fr-FR" sz="2800" dirty="0" smtClean="0">
                <a:solidFill>
                  <a:srgbClr val="FF0000"/>
                </a:solidFill>
                <a:latin typeface="Tahoma" pitchFamily="34" charset="0"/>
                <a:cs typeface="Tahoma" pitchFamily="34" charset="0"/>
              </a:rPr>
              <a:t>Actions publiques en faveur de la croissance:</a:t>
            </a:r>
          </a:p>
          <a:p>
            <a:pPr algn="just">
              <a:buFontTx/>
              <a:buChar char="-"/>
            </a:pPr>
            <a:r>
              <a:rPr lang="fr-FR" sz="2800" dirty="0" smtClean="0">
                <a:solidFill>
                  <a:schemeClr val="tx1"/>
                </a:solidFill>
                <a:latin typeface="Tahoma" pitchFamily="34" charset="0"/>
                <a:cs typeface="Tahoma" pitchFamily="34" charset="0"/>
              </a:rPr>
              <a:t>Amélioration de l’environnement des affaires</a:t>
            </a:r>
          </a:p>
          <a:p>
            <a:pPr algn="just">
              <a:buFontTx/>
              <a:buChar char="-"/>
            </a:pPr>
            <a:r>
              <a:rPr lang="fr-FR" sz="2800" dirty="0">
                <a:solidFill>
                  <a:schemeClr val="tx1"/>
                </a:solidFill>
                <a:latin typeface="Tahoma" pitchFamily="34" charset="0"/>
                <a:cs typeface="Tahoma" pitchFamily="34" charset="0"/>
              </a:rPr>
              <a:t> P</a:t>
            </a:r>
            <a:r>
              <a:rPr lang="fr-FR" sz="2800" dirty="0" smtClean="0">
                <a:solidFill>
                  <a:schemeClr val="tx1"/>
                </a:solidFill>
                <a:latin typeface="Tahoma" pitchFamily="34" charset="0"/>
                <a:cs typeface="Tahoma" pitchFamily="34" charset="0"/>
              </a:rPr>
              <a:t>rotection des biens et des personnes</a:t>
            </a:r>
          </a:p>
          <a:p>
            <a:pPr algn="just">
              <a:buFontTx/>
              <a:buChar char="-"/>
            </a:pPr>
            <a:r>
              <a:rPr lang="fr-FR" sz="2800" dirty="0">
                <a:solidFill>
                  <a:schemeClr val="tx1"/>
                </a:solidFill>
                <a:latin typeface="Tahoma" pitchFamily="34" charset="0"/>
                <a:cs typeface="Tahoma" pitchFamily="34" charset="0"/>
              </a:rPr>
              <a:t> </a:t>
            </a:r>
            <a:r>
              <a:rPr lang="fr-FR" sz="2800" dirty="0" smtClean="0">
                <a:solidFill>
                  <a:schemeClr val="tx1"/>
                </a:solidFill>
                <a:latin typeface="Tahoma" pitchFamily="34" charset="0"/>
                <a:cs typeface="Tahoma" pitchFamily="34" charset="0"/>
              </a:rPr>
              <a:t>Maintien de l’ordre</a:t>
            </a:r>
          </a:p>
          <a:p>
            <a:pPr algn="just">
              <a:buFontTx/>
              <a:buChar char="-"/>
            </a:pPr>
            <a:r>
              <a:rPr lang="fr-FR" sz="2800" dirty="0" smtClean="0">
                <a:solidFill>
                  <a:schemeClr val="tx1"/>
                </a:solidFill>
                <a:latin typeface="Tahoma" pitchFamily="34" charset="0"/>
                <a:cs typeface="Tahoma" pitchFamily="34" charset="0"/>
              </a:rPr>
              <a:t>Gestion des ressources naturelles et des externalités liées à la production</a:t>
            </a:r>
          </a:p>
          <a:p>
            <a:pPr algn="just">
              <a:buFontTx/>
              <a:buChar char="-"/>
            </a:pPr>
            <a:r>
              <a:rPr lang="fr-FR" sz="2800" dirty="0">
                <a:solidFill>
                  <a:schemeClr val="tx1"/>
                </a:solidFill>
                <a:latin typeface="Tahoma" pitchFamily="34" charset="0"/>
                <a:cs typeface="Tahoma" pitchFamily="34" charset="0"/>
              </a:rPr>
              <a:t> </a:t>
            </a:r>
            <a:r>
              <a:rPr lang="fr-FR" sz="2800" dirty="0" smtClean="0">
                <a:solidFill>
                  <a:schemeClr val="tx1"/>
                </a:solidFill>
                <a:latin typeface="Tahoma" pitchFamily="34" charset="0"/>
                <a:cs typeface="Tahoma" pitchFamily="34" charset="0"/>
              </a:rPr>
              <a:t>Développement de bonnes relations internationales.</a:t>
            </a:r>
          </a:p>
          <a:p>
            <a:pPr algn="just"/>
            <a:r>
              <a:rPr lang="fr-FR" sz="2800" dirty="0" smtClean="0">
                <a:solidFill>
                  <a:schemeClr val="tx1"/>
                </a:solidFill>
                <a:latin typeface="Tahoma" pitchFamily="34" charset="0"/>
                <a:cs typeface="Tahoma" pitchFamily="34" charset="0"/>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0"/>
            <a:ext cx="8429684" cy="6643710"/>
          </a:xfrm>
        </p:spPr>
        <p:txBody>
          <a:bodyPr>
            <a:normAutofit fontScale="70000" lnSpcReduction="20000"/>
          </a:bodyPr>
          <a:lstStyle/>
          <a:p>
            <a:pPr algn="just"/>
            <a:r>
              <a:rPr lang="fr-FR" sz="3400" dirty="0" smtClean="0">
                <a:solidFill>
                  <a:schemeClr val="tx1"/>
                </a:solidFill>
                <a:latin typeface="Tahoma" pitchFamily="34" charset="0"/>
                <a:cs typeface="Tahoma" pitchFamily="34" charset="0"/>
              </a:rPr>
              <a:t>La démarche qualité notamment, les principes de </a:t>
            </a:r>
          </a:p>
          <a:p>
            <a:pPr algn="just"/>
            <a:r>
              <a:rPr lang="fr-FR" sz="3400" dirty="0" smtClean="0">
                <a:solidFill>
                  <a:schemeClr val="tx1"/>
                </a:solidFill>
                <a:latin typeface="Tahoma" pitchFamily="34" charset="0"/>
                <a:cs typeface="Tahoma" pitchFamily="34" charset="0"/>
              </a:rPr>
              <a:t>l’ assurance qualité appliquée aux processus sous tendant l’action publique permettent:</a:t>
            </a:r>
          </a:p>
          <a:p>
            <a:pPr algn="just"/>
            <a:r>
              <a:rPr lang="fr-FR" sz="3400" dirty="0" smtClean="0">
                <a:solidFill>
                  <a:schemeClr val="tx1"/>
                </a:solidFill>
                <a:latin typeface="Tahoma" pitchFamily="34" charset="0"/>
                <a:cs typeface="Tahoma" pitchFamily="34" charset="0"/>
              </a:rPr>
              <a:t> </a:t>
            </a:r>
          </a:p>
          <a:p>
            <a:pPr algn="just"/>
            <a:r>
              <a:rPr lang="fr-FR" sz="3400" dirty="0" smtClean="0">
                <a:solidFill>
                  <a:srgbClr val="FF0000"/>
                </a:solidFill>
                <a:latin typeface="Tahoma" pitchFamily="34" charset="0"/>
                <a:cs typeface="Tahoma" pitchFamily="34" charset="0"/>
              </a:rPr>
              <a:t>-  L’élimination des obstacles à la création d’entreprise, aux transactions commerciales et autres tracasseries administratives</a:t>
            </a:r>
          </a:p>
          <a:p>
            <a:pPr algn="just"/>
            <a:endParaRPr lang="fr-FR" sz="3400" dirty="0" smtClean="0">
              <a:solidFill>
                <a:schemeClr val="tx1"/>
              </a:solidFill>
              <a:latin typeface="Tahoma" pitchFamily="34" charset="0"/>
              <a:cs typeface="Tahoma" pitchFamily="34" charset="0"/>
            </a:endParaRPr>
          </a:p>
          <a:p>
            <a:pPr algn="just">
              <a:buFontTx/>
              <a:buChar char="-"/>
            </a:pPr>
            <a:r>
              <a:rPr lang="fr-FR" sz="3400" dirty="0" smtClean="0">
                <a:solidFill>
                  <a:schemeClr val="accent2">
                    <a:lumMod val="75000"/>
                  </a:schemeClr>
                </a:solidFill>
                <a:latin typeface="Tahoma" pitchFamily="34" charset="0"/>
                <a:cs typeface="Tahoma" pitchFamily="34" charset="0"/>
              </a:rPr>
              <a:t>L’exploitation des  opportunités d’affaire</a:t>
            </a:r>
          </a:p>
          <a:p>
            <a:pPr algn="just"/>
            <a:endParaRPr lang="fr-FR" sz="3400" dirty="0" smtClean="0">
              <a:solidFill>
                <a:schemeClr val="tx1"/>
              </a:solidFill>
              <a:latin typeface="Tahoma" pitchFamily="34" charset="0"/>
              <a:cs typeface="Tahoma" pitchFamily="34" charset="0"/>
            </a:endParaRPr>
          </a:p>
          <a:p>
            <a:pPr algn="just">
              <a:buFontTx/>
              <a:buChar char="-"/>
            </a:pPr>
            <a:r>
              <a:rPr lang="fr-FR" sz="3400" dirty="0">
                <a:solidFill>
                  <a:schemeClr val="accent5">
                    <a:lumMod val="50000"/>
                  </a:schemeClr>
                </a:solidFill>
                <a:latin typeface="Tahoma" pitchFamily="34" charset="0"/>
                <a:cs typeface="Tahoma" pitchFamily="34" charset="0"/>
              </a:rPr>
              <a:t> </a:t>
            </a:r>
            <a:r>
              <a:rPr lang="fr-FR" sz="3400" dirty="0" smtClean="0">
                <a:solidFill>
                  <a:schemeClr val="accent5">
                    <a:lumMod val="50000"/>
                  </a:schemeClr>
                </a:solidFill>
                <a:latin typeface="Tahoma" pitchFamily="34" charset="0"/>
                <a:cs typeface="Tahoma" pitchFamily="34" charset="0"/>
              </a:rPr>
              <a:t>La gestion rationnelle des ressources naturelles (gaspillage, épuisement des ressources </a:t>
            </a:r>
            <a:r>
              <a:rPr lang="fr-FR" sz="3400" dirty="0" err="1" smtClean="0">
                <a:solidFill>
                  <a:schemeClr val="accent5">
                    <a:lumMod val="50000"/>
                  </a:schemeClr>
                </a:solidFill>
                <a:latin typeface="Tahoma" pitchFamily="34" charset="0"/>
                <a:cs typeface="Tahoma" pitchFamily="34" charset="0"/>
              </a:rPr>
              <a:t>etc</a:t>
            </a:r>
            <a:r>
              <a:rPr lang="fr-FR" sz="3400" dirty="0" smtClean="0">
                <a:solidFill>
                  <a:schemeClr val="accent5">
                    <a:lumMod val="50000"/>
                  </a:schemeClr>
                </a:solidFill>
                <a:latin typeface="Tahoma" pitchFamily="34" charset="0"/>
                <a:cs typeface="Tahoma" pitchFamily="34" charset="0"/>
              </a:rPr>
              <a:t>…)</a:t>
            </a:r>
          </a:p>
          <a:p>
            <a:pPr algn="just"/>
            <a:endParaRPr lang="fr-FR" sz="3400" dirty="0" smtClean="0">
              <a:solidFill>
                <a:schemeClr val="tx1"/>
              </a:solidFill>
              <a:latin typeface="Tahoma" pitchFamily="34" charset="0"/>
              <a:cs typeface="Tahoma" pitchFamily="34" charset="0"/>
            </a:endParaRPr>
          </a:p>
          <a:p>
            <a:pPr algn="just">
              <a:buFontTx/>
              <a:buChar char="-"/>
            </a:pPr>
            <a:r>
              <a:rPr lang="fr-FR" sz="3400" dirty="0">
                <a:solidFill>
                  <a:schemeClr val="accent3">
                    <a:lumMod val="75000"/>
                  </a:schemeClr>
                </a:solidFill>
                <a:latin typeface="Tahoma" pitchFamily="34" charset="0"/>
                <a:cs typeface="Tahoma" pitchFamily="34" charset="0"/>
              </a:rPr>
              <a:t> </a:t>
            </a:r>
            <a:r>
              <a:rPr lang="fr-FR" sz="3400" dirty="0" smtClean="0">
                <a:solidFill>
                  <a:schemeClr val="accent3">
                    <a:lumMod val="75000"/>
                  </a:schemeClr>
                </a:solidFill>
                <a:latin typeface="Tahoma" pitchFamily="34" charset="0"/>
                <a:cs typeface="Tahoma" pitchFamily="34" charset="0"/>
              </a:rPr>
              <a:t>La gestion efficace des externalités positives liées à la production (innovation et développement technologique </a:t>
            </a:r>
            <a:r>
              <a:rPr lang="fr-FR" sz="3400" dirty="0" err="1" smtClean="0">
                <a:solidFill>
                  <a:schemeClr val="accent3">
                    <a:lumMod val="75000"/>
                  </a:schemeClr>
                </a:solidFill>
                <a:latin typeface="Tahoma" pitchFamily="34" charset="0"/>
                <a:cs typeface="Tahoma" pitchFamily="34" charset="0"/>
              </a:rPr>
              <a:t>etc</a:t>
            </a:r>
            <a:r>
              <a:rPr lang="fr-FR" sz="3400" dirty="0" smtClean="0">
                <a:solidFill>
                  <a:schemeClr val="accent3">
                    <a:lumMod val="75000"/>
                  </a:schemeClr>
                </a:solidFill>
                <a:latin typeface="Tahoma" pitchFamily="34" charset="0"/>
                <a:cs typeface="Tahoma" pitchFamily="34" charset="0"/>
              </a:rPr>
              <a:t>…)</a:t>
            </a:r>
          </a:p>
          <a:p>
            <a:pPr algn="just"/>
            <a:endParaRPr lang="fr-FR" sz="3400" dirty="0" smtClean="0">
              <a:solidFill>
                <a:schemeClr val="tx1"/>
              </a:solidFill>
              <a:latin typeface="Tahoma" pitchFamily="34" charset="0"/>
              <a:cs typeface="Tahoma" pitchFamily="34" charset="0"/>
            </a:endParaRPr>
          </a:p>
          <a:p>
            <a:pPr algn="just">
              <a:buFontTx/>
              <a:buChar char="-"/>
            </a:pPr>
            <a:r>
              <a:rPr lang="fr-FR" sz="3400" dirty="0">
                <a:solidFill>
                  <a:srgbClr val="00B050"/>
                </a:solidFill>
                <a:latin typeface="Tahoma" pitchFamily="34" charset="0"/>
                <a:cs typeface="Tahoma" pitchFamily="34" charset="0"/>
              </a:rPr>
              <a:t> </a:t>
            </a:r>
            <a:r>
              <a:rPr lang="fr-FR" sz="3400" dirty="0" smtClean="0">
                <a:solidFill>
                  <a:srgbClr val="00B050"/>
                </a:solidFill>
                <a:latin typeface="Tahoma" pitchFamily="34" charset="0"/>
                <a:cs typeface="Tahoma" pitchFamily="34" charset="0"/>
              </a:rPr>
              <a:t>Gestion efficace des externalités négatives (pollution,  </a:t>
            </a:r>
            <a:r>
              <a:rPr lang="fr-FR" sz="3400" dirty="0" err="1" smtClean="0">
                <a:solidFill>
                  <a:srgbClr val="00B050"/>
                </a:solidFill>
                <a:latin typeface="Tahoma" pitchFamily="34" charset="0"/>
                <a:cs typeface="Tahoma" pitchFamily="34" charset="0"/>
              </a:rPr>
              <a:t>etc</a:t>
            </a:r>
            <a:r>
              <a:rPr lang="fr-FR" sz="3400" dirty="0" smtClean="0">
                <a:solidFill>
                  <a:srgbClr val="00B050"/>
                </a:solidFill>
                <a:latin typeface="Tahoma" pitchFamily="34" charset="0"/>
                <a:cs typeface="Tahoma" pitchFamily="34" charset="0"/>
              </a:rPr>
              <a:t>…) </a:t>
            </a:r>
          </a:p>
          <a:p>
            <a:pPr algn="l"/>
            <a:endParaRPr lang="fr-FR" dirty="0" smtClean="0"/>
          </a:p>
          <a:p>
            <a:pPr algn="l"/>
            <a:endParaRPr lang="fr-F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571480"/>
            <a:ext cx="8501122" cy="5929354"/>
          </a:xfrm>
        </p:spPr>
        <p:txBody>
          <a:bodyPr>
            <a:normAutofit/>
          </a:bodyPr>
          <a:lstStyle/>
          <a:p>
            <a:pPr algn="l"/>
            <a:r>
              <a:rPr lang="fr-FR" dirty="0" smtClean="0">
                <a:solidFill>
                  <a:srgbClr val="FF0000"/>
                </a:solidFill>
              </a:rPr>
              <a:t>Résultats attendus: </a:t>
            </a:r>
          </a:p>
          <a:p>
            <a:pPr algn="l">
              <a:buFontTx/>
              <a:buChar char="-"/>
            </a:pPr>
            <a:r>
              <a:rPr lang="fr-FR" dirty="0" smtClean="0">
                <a:solidFill>
                  <a:schemeClr val="tx1"/>
                </a:solidFill>
              </a:rPr>
              <a:t>Expansion du secteur privé </a:t>
            </a:r>
          </a:p>
          <a:p>
            <a:pPr algn="l">
              <a:buFontTx/>
              <a:buChar char="-"/>
            </a:pPr>
            <a:r>
              <a:rPr lang="fr-FR" dirty="0" smtClean="0">
                <a:solidFill>
                  <a:schemeClr val="tx1"/>
                </a:solidFill>
              </a:rPr>
              <a:t>Amélioration des performances des entreprises</a:t>
            </a:r>
          </a:p>
          <a:p>
            <a:pPr algn="l">
              <a:buFontTx/>
              <a:buChar char="-"/>
            </a:pPr>
            <a:r>
              <a:rPr lang="fr-FR" dirty="0" smtClean="0">
                <a:solidFill>
                  <a:schemeClr val="tx1"/>
                </a:solidFill>
              </a:rPr>
              <a:t> Production d’une croissance qui soutient le développement durable.</a:t>
            </a:r>
          </a:p>
          <a:p>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85729"/>
            <a:ext cx="7772400" cy="785817"/>
          </a:xfrm>
        </p:spPr>
        <p:txBody>
          <a:bodyPr>
            <a:normAutofit fontScale="90000"/>
          </a:bodyPr>
          <a:lstStyle/>
          <a:p>
            <a:r>
              <a:rPr lang="fr-FR" b="1" dirty="0" smtClean="0"/>
              <a:t/>
            </a:r>
            <a:br>
              <a:rPr lang="fr-FR" b="1" dirty="0" smtClean="0"/>
            </a:br>
            <a:r>
              <a:rPr lang="fr-FR" b="1" dirty="0" smtClean="0"/>
              <a:t>Objectifs globaux </a:t>
            </a:r>
            <a:r>
              <a:rPr lang="fr-FR" dirty="0"/>
              <a:t/>
            </a:r>
            <a:br>
              <a:rPr lang="fr-FR" dirty="0"/>
            </a:br>
            <a:endParaRPr lang="fr-FR" dirty="0"/>
          </a:p>
        </p:txBody>
      </p:sp>
      <p:sp>
        <p:nvSpPr>
          <p:cNvPr id="3" name="Sous-titre 2"/>
          <p:cNvSpPr>
            <a:spLocks noGrp="1"/>
          </p:cNvSpPr>
          <p:nvPr>
            <p:ph type="subTitle" idx="1"/>
          </p:nvPr>
        </p:nvSpPr>
        <p:spPr>
          <a:xfrm>
            <a:off x="285720" y="1285860"/>
            <a:ext cx="8501122" cy="5214974"/>
          </a:xfrm>
        </p:spPr>
        <p:txBody>
          <a:bodyPr/>
          <a:lstStyle/>
          <a:p>
            <a:pPr algn="just">
              <a:buFont typeface="Arial" pitchFamily="34" charset="0"/>
              <a:buChar char="•"/>
            </a:pPr>
            <a:r>
              <a:rPr lang="fr-FR" dirty="0">
                <a:solidFill>
                  <a:schemeClr val="tx1"/>
                </a:solidFill>
                <a:latin typeface="Tahoma" pitchFamily="34" charset="0"/>
                <a:cs typeface="Tahoma" pitchFamily="34" charset="0"/>
              </a:rPr>
              <a:t>M</a:t>
            </a:r>
            <a:r>
              <a:rPr lang="fr-FR" dirty="0" smtClean="0">
                <a:solidFill>
                  <a:schemeClr val="tx1"/>
                </a:solidFill>
                <a:latin typeface="Tahoma" pitchFamily="34" charset="0"/>
                <a:cs typeface="Tahoma" pitchFamily="34" charset="0"/>
              </a:rPr>
              <a:t>ontrer </a:t>
            </a:r>
            <a:r>
              <a:rPr lang="fr-FR" dirty="0">
                <a:solidFill>
                  <a:schemeClr val="tx1"/>
                </a:solidFill>
                <a:latin typeface="Tahoma" pitchFamily="34" charset="0"/>
                <a:cs typeface="Tahoma" pitchFamily="34" charset="0"/>
              </a:rPr>
              <a:t>d’une part, le caractère </a:t>
            </a:r>
            <a:r>
              <a:rPr lang="fr-FR" dirty="0" smtClean="0">
                <a:solidFill>
                  <a:schemeClr val="tx1"/>
                </a:solidFill>
                <a:latin typeface="Tahoma" pitchFamily="34" charset="0"/>
                <a:cs typeface="Tahoma" pitchFamily="34" charset="0"/>
              </a:rPr>
              <a:t>inhérent et basique  </a:t>
            </a:r>
            <a:r>
              <a:rPr lang="fr-FR" dirty="0">
                <a:solidFill>
                  <a:schemeClr val="tx1"/>
                </a:solidFill>
                <a:latin typeface="Tahoma" pitchFamily="34" charset="0"/>
                <a:cs typeface="Tahoma" pitchFamily="34" charset="0"/>
              </a:rPr>
              <a:t>de la relation entre l’infrastructure Qualité et la Croissance </a:t>
            </a:r>
            <a:r>
              <a:rPr lang="fr-FR" dirty="0" smtClean="0">
                <a:solidFill>
                  <a:schemeClr val="tx1"/>
                </a:solidFill>
                <a:latin typeface="Tahoma" pitchFamily="34" charset="0"/>
                <a:cs typeface="Tahoma" pitchFamily="34" charset="0"/>
              </a:rPr>
              <a:t>économique</a:t>
            </a:r>
            <a:r>
              <a:rPr lang="fr-FR" dirty="0">
                <a:solidFill>
                  <a:schemeClr val="tx1"/>
                </a:solidFill>
                <a:latin typeface="Tahoma" pitchFamily="34" charset="0"/>
                <a:cs typeface="Tahoma" pitchFamily="34" charset="0"/>
              </a:rPr>
              <a:t>;</a:t>
            </a:r>
            <a:r>
              <a:rPr lang="fr-FR" dirty="0" smtClean="0">
                <a:solidFill>
                  <a:schemeClr val="tx1"/>
                </a:solidFill>
                <a:latin typeface="Tahoma" pitchFamily="34" charset="0"/>
                <a:cs typeface="Tahoma" pitchFamily="34" charset="0"/>
              </a:rPr>
              <a:t> </a:t>
            </a:r>
          </a:p>
          <a:p>
            <a:pPr algn="just">
              <a:buFont typeface="Arial" pitchFamily="34" charset="0"/>
              <a:buChar char="•"/>
            </a:pPr>
            <a:endParaRPr lang="fr-FR" dirty="0" smtClean="0">
              <a:solidFill>
                <a:schemeClr val="tx1"/>
              </a:solidFill>
              <a:latin typeface="Tahoma" pitchFamily="34" charset="0"/>
              <a:cs typeface="Tahoma" pitchFamily="34" charset="0"/>
            </a:endParaRPr>
          </a:p>
          <a:p>
            <a:pPr algn="just">
              <a:buFont typeface="Arial" pitchFamily="34" charset="0"/>
              <a:buChar char="•"/>
            </a:pPr>
            <a:r>
              <a:rPr lang="fr-FR" dirty="0" smtClean="0">
                <a:solidFill>
                  <a:schemeClr val="tx1"/>
                </a:solidFill>
                <a:latin typeface="Tahoma" pitchFamily="34" charset="0"/>
                <a:cs typeface="Tahoma" pitchFamily="34" charset="0"/>
              </a:rPr>
              <a:t>Et  </a:t>
            </a:r>
            <a:r>
              <a:rPr lang="fr-FR" dirty="0">
                <a:solidFill>
                  <a:schemeClr val="tx1"/>
                </a:solidFill>
                <a:latin typeface="Tahoma" pitchFamily="34" charset="0"/>
                <a:cs typeface="Tahoma" pitchFamily="34" charset="0"/>
              </a:rPr>
              <a:t>d’autre part l’impact stimulateur voire multiplicateur de la démarche qualité sur la croissance.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14291"/>
            <a:ext cx="8929718" cy="1428760"/>
          </a:xfrm>
        </p:spPr>
        <p:txBody>
          <a:bodyPr>
            <a:normAutofit fontScale="90000"/>
          </a:bodyPr>
          <a:lstStyle/>
          <a:p>
            <a:pPr lvl="0"/>
            <a:r>
              <a:rPr lang="fr-FR" b="1" dirty="0" smtClean="0"/>
              <a:t/>
            </a:r>
            <a:br>
              <a:rPr lang="fr-FR" b="1" dirty="0" smtClean="0"/>
            </a:br>
            <a:r>
              <a:rPr lang="fr-FR" sz="3600" b="1" dirty="0" smtClean="0">
                <a:latin typeface="Tahoma" pitchFamily="34" charset="0"/>
                <a:cs typeface="Tahoma" pitchFamily="34" charset="0"/>
              </a:rPr>
              <a:t>4. La </a:t>
            </a:r>
            <a:r>
              <a:rPr lang="fr-FR" sz="3600" b="1" dirty="0">
                <a:latin typeface="Tahoma" pitchFamily="34" charset="0"/>
                <a:cs typeface="Tahoma" pitchFamily="34" charset="0"/>
              </a:rPr>
              <a:t>démarche qualité </a:t>
            </a:r>
            <a:r>
              <a:rPr lang="fr-FR" sz="3600" b="1" dirty="0" smtClean="0">
                <a:latin typeface="Tahoma" pitchFamily="34" charset="0"/>
                <a:cs typeface="Tahoma" pitchFamily="34" charset="0"/>
              </a:rPr>
              <a:t>et la croissance dans </a:t>
            </a:r>
            <a:r>
              <a:rPr lang="fr-FR" sz="3600" b="1" dirty="0">
                <a:latin typeface="Tahoma" pitchFamily="34" charset="0"/>
                <a:cs typeface="Tahoma" pitchFamily="34" charset="0"/>
              </a:rPr>
              <a:t>le contexte camerounais</a:t>
            </a:r>
            <a:r>
              <a:rPr lang="fr-FR" dirty="0"/>
              <a:t/>
            </a:r>
            <a:br>
              <a:rPr lang="fr-FR" dirty="0"/>
            </a:br>
            <a:endParaRPr lang="fr-FR" dirty="0"/>
          </a:p>
        </p:txBody>
      </p:sp>
      <p:sp>
        <p:nvSpPr>
          <p:cNvPr id="3" name="Sous-titre 2"/>
          <p:cNvSpPr>
            <a:spLocks noGrp="1"/>
          </p:cNvSpPr>
          <p:nvPr>
            <p:ph type="subTitle" idx="1"/>
          </p:nvPr>
        </p:nvSpPr>
        <p:spPr>
          <a:xfrm>
            <a:off x="0" y="1500174"/>
            <a:ext cx="9001156" cy="5143536"/>
          </a:xfrm>
        </p:spPr>
        <p:txBody>
          <a:bodyPr>
            <a:normAutofit fontScale="77500" lnSpcReduction="20000"/>
          </a:bodyPr>
          <a:lstStyle/>
          <a:p>
            <a:pPr lvl="0" algn="l"/>
            <a:r>
              <a:rPr lang="fr-FR" b="1" dirty="0" smtClean="0">
                <a:solidFill>
                  <a:srgbClr val="00B050"/>
                </a:solidFill>
                <a:latin typeface="Tahoma" pitchFamily="34" charset="0"/>
                <a:cs typeface="Tahoma" pitchFamily="34" charset="0"/>
              </a:rPr>
              <a:t>Rappel de la vision et des objectifs globaux du Document de Stratégie pour la Croissance et l’Emploi </a:t>
            </a:r>
            <a:r>
              <a:rPr lang="fr-FR" dirty="0" smtClean="0">
                <a:solidFill>
                  <a:srgbClr val="00B050"/>
                </a:solidFill>
                <a:latin typeface="Tahoma" pitchFamily="34" charset="0"/>
                <a:cs typeface="Tahoma" pitchFamily="34" charset="0"/>
              </a:rPr>
              <a:t>(DSCE). </a:t>
            </a:r>
          </a:p>
          <a:p>
            <a:pPr lvl="0" algn="l"/>
            <a:r>
              <a:rPr lang="fr-FR" dirty="0" smtClean="0">
                <a:latin typeface="Tahoma" pitchFamily="34" charset="0"/>
                <a:cs typeface="Tahoma" pitchFamily="34" charset="0"/>
              </a:rPr>
              <a:t>DSCE: Un </a:t>
            </a:r>
            <a:r>
              <a:rPr lang="fr-FR" dirty="0">
                <a:latin typeface="Tahoma" pitchFamily="34" charset="0"/>
                <a:cs typeface="Tahoma" pitchFamily="34" charset="0"/>
              </a:rPr>
              <a:t>cadre intégré de développement humain durable à moyen terme </a:t>
            </a:r>
            <a:r>
              <a:rPr lang="fr-FR" dirty="0" smtClean="0">
                <a:latin typeface="Tahoma" pitchFamily="34" charset="0"/>
                <a:cs typeface="Tahoma" pitchFamily="34" charset="0"/>
              </a:rPr>
              <a:t>contenant:</a:t>
            </a:r>
          </a:p>
          <a:p>
            <a:pPr lvl="0" algn="just">
              <a:buFontTx/>
              <a:buChar char="-"/>
            </a:pPr>
            <a:r>
              <a:rPr lang="fr-FR" dirty="0" smtClean="0">
                <a:solidFill>
                  <a:srgbClr val="FF0000"/>
                </a:solidFill>
                <a:latin typeface="Tahoma" pitchFamily="34" charset="0"/>
                <a:cs typeface="Tahoma" pitchFamily="34" charset="0"/>
              </a:rPr>
              <a:t>Une vision de développement à long terme (horizon 2035):  « Un pays émergent, démocratique et uni dans sa diversité » </a:t>
            </a:r>
          </a:p>
          <a:p>
            <a:pPr lvl="0" algn="l">
              <a:buFontTx/>
              <a:buChar char="-"/>
            </a:pPr>
            <a:r>
              <a:rPr lang="fr-FR" dirty="0" smtClean="0">
                <a:solidFill>
                  <a:srgbClr val="0070C0"/>
                </a:solidFill>
                <a:latin typeface="Tahoma" pitchFamily="34" charset="0"/>
                <a:cs typeface="Tahoma" pitchFamily="34" charset="0"/>
              </a:rPr>
              <a:t> Objectifs globaux: </a:t>
            </a:r>
          </a:p>
          <a:p>
            <a:pPr lvl="1" algn="l">
              <a:buFont typeface="Arial" pitchFamily="34" charset="0"/>
              <a:buChar char="•"/>
            </a:pPr>
            <a:r>
              <a:rPr lang="fr-FR" dirty="0">
                <a:solidFill>
                  <a:srgbClr val="0070C0"/>
                </a:solidFill>
                <a:latin typeface="Tahoma" pitchFamily="34" charset="0"/>
                <a:cs typeface="Tahoma" pitchFamily="34" charset="0"/>
              </a:rPr>
              <a:t> </a:t>
            </a:r>
            <a:r>
              <a:rPr lang="fr-FR" dirty="0" smtClean="0">
                <a:solidFill>
                  <a:srgbClr val="0070C0"/>
                </a:solidFill>
                <a:latin typeface="Tahoma" pitchFamily="34" charset="0"/>
                <a:cs typeface="Tahoma" pitchFamily="34" charset="0"/>
              </a:rPr>
              <a:t>Réduire la pauvreté à un niveau résiduel</a:t>
            </a:r>
          </a:p>
          <a:p>
            <a:pPr lvl="1" algn="l">
              <a:buFont typeface="Arial" pitchFamily="34" charset="0"/>
              <a:buChar char="•"/>
            </a:pPr>
            <a:r>
              <a:rPr lang="fr-FR" dirty="0">
                <a:solidFill>
                  <a:srgbClr val="0070C0"/>
                </a:solidFill>
                <a:latin typeface="Tahoma" pitchFamily="34" charset="0"/>
                <a:cs typeface="Tahoma" pitchFamily="34" charset="0"/>
              </a:rPr>
              <a:t> </a:t>
            </a:r>
            <a:r>
              <a:rPr lang="fr-FR" dirty="0" smtClean="0">
                <a:solidFill>
                  <a:srgbClr val="0070C0"/>
                </a:solidFill>
                <a:latin typeface="Tahoma" pitchFamily="34" charset="0"/>
                <a:cs typeface="Tahoma" pitchFamily="34" charset="0"/>
              </a:rPr>
              <a:t>Devenir un pays à revenus intermédiaires (revenu par tête compris entre 2936 et 9075 dollars ) </a:t>
            </a:r>
          </a:p>
          <a:p>
            <a:pPr lvl="1" algn="l">
              <a:buFont typeface="Arial" pitchFamily="34" charset="0"/>
              <a:buChar char="•"/>
            </a:pPr>
            <a:r>
              <a:rPr lang="fr-FR" dirty="0">
                <a:solidFill>
                  <a:srgbClr val="0070C0"/>
                </a:solidFill>
                <a:latin typeface="Tahoma" pitchFamily="34" charset="0"/>
                <a:cs typeface="Tahoma" pitchFamily="34" charset="0"/>
              </a:rPr>
              <a:t> </a:t>
            </a:r>
            <a:r>
              <a:rPr lang="fr-FR" dirty="0" smtClean="0">
                <a:solidFill>
                  <a:srgbClr val="0070C0"/>
                </a:solidFill>
                <a:latin typeface="Tahoma" pitchFamily="34" charset="0"/>
                <a:cs typeface="Tahoma" pitchFamily="34" charset="0"/>
              </a:rPr>
              <a:t>Atteindre le stade  de nouveau pays industrialisé</a:t>
            </a:r>
          </a:p>
          <a:p>
            <a:pPr lvl="1" algn="l">
              <a:buFont typeface="Arial" pitchFamily="34" charset="0"/>
              <a:buChar char="•"/>
            </a:pPr>
            <a:r>
              <a:rPr lang="fr-FR" dirty="0">
                <a:solidFill>
                  <a:srgbClr val="0070C0"/>
                </a:solidFill>
                <a:latin typeface="Tahoma" pitchFamily="34" charset="0"/>
                <a:cs typeface="Tahoma" pitchFamily="34" charset="0"/>
              </a:rPr>
              <a:t> </a:t>
            </a:r>
            <a:r>
              <a:rPr lang="fr-FR" dirty="0" smtClean="0">
                <a:solidFill>
                  <a:srgbClr val="0070C0"/>
                </a:solidFill>
                <a:latin typeface="Tahoma" pitchFamily="34" charset="0"/>
                <a:cs typeface="Tahoma" pitchFamily="34" charset="0"/>
              </a:rPr>
              <a:t>Consolider le processus démocratique et renforcer l’unité nationale.</a:t>
            </a:r>
          </a:p>
          <a:p>
            <a:pPr algn="l"/>
            <a:endParaRPr lang="fr-F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57166"/>
            <a:ext cx="8643998" cy="6215106"/>
          </a:xfrm>
        </p:spPr>
        <p:txBody>
          <a:bodyPr>
            <a:normAutofit/>
          </a:bodyPr>
          <a:lstStyle/>
          <a:p>
            <a:endParaRPr lang="fr-FR" dirty="0" smtClean="0"/>
          </a:p>
          <a:p>
            <a:pPr algn="just"/>
            <a:r>
              <a:rPr lang="fr-FR" sz="2800" dirty="0" smtClean="0">
                <a:solidFill>
                  <a:srgbClr val="FF0000"/>
                </a:solidFill>
                <a:latin typeface="Tahoma" pitchFamily="34" charset="0"/>
                <a:cs typeface="Tahoma" pitchFamily="34" charset="0"/>
              </a:rPr>
              <a:t>Domaines cibles du DSCE: </a:t>
            </a:r>
          </a:p>
          <a:p>
            <a:pPr algn="just">
              <a:buFontTx/>
              <a:buChar char="-"/>
            </a:pPr>
            <a:r>
              <a:rPr lang="fr-FR" sz="2800" dirty="0" smtClean="0">
                <a:solidFill>
                  <a:schemeClr val="tx1"/>
                </a:solidFill>
                <a:latin typeface="Tahoma" pitchFamily="34" charset="0"/>
                <a:cs typeface="Tahoma" pitchFamily="34" charset="0"/>
              </a:rPr>
              <a:t>l’infrastructure, </a:t>
            </a:r>
          </a:p>
          <a:p>
            <a:pPr algn="just">
              <a:buFontTx/>
              <a:buChar char="-"/>
            </a:pPr>
            <a:r>
              <a:rPr lang="fr-FR" sz="2800" dirty="0" smtClean="0">
                <a:solidFill>
                  <a:schemeClr val="tx1"/>
                </a:solidFill>
                <a:latin typeface="Tahoma" pitchFamily="34" charset="0"/>
                <a:cs typeface="Tahoma" pitchFamily="34" charset="0"/>
              </a:rPr>
              <a:t>l’appareil de production, </a:t>
            </a:r>
          </a:p>
          <a:p>
            <a:pPr algn="just">
              <a:buFontTx/>
              <a:buChar char="-"/>
            </a:pPr>
            <a:r>
              <a:rPr lang="fr-FR" sz="2800" dirty="0" smtClean="0">
                <a:solidFill>
                  <a:schemeClr val="tx1"/>
                </a:solidFill>
                <a:latin typeface="Tahoma" pitchFamily="34" charset="0"/>
                <a:cs typeface="Tahoma" pitchFamily="34" charset="0"/>
              </a:rPr>
              <a:t>le développement humain, </a:t>
            </a:r>
          </a:p>
          <a:p>
            <a:pPr algn="just">
              <a:buFontTx/>
              <a:buChar char="-"/>
            </a:pPr>
            <a:r>
              <a:rPr lang="fr-FR" sz="2800" dirty="0" smtClean="0">
                <a:solidFill>
                  <a:schemeClr val="tx1"/>
                </a:solidFill>
                <a:latin typeface="Tahoma" pitchFamily="34" charset="0"/>
                <a:cs typeface="Tahoma" pitchFamily="34" charset="0"/>
              </a:rPr>
              <a:t>les échanges internationaux </a:t>
            </a:r>
          </a:p>
          <a:p>
            <a:pPr algn="just">
              <a:buFontTx/>
              <a:buChar char="-"/>
            </a:pPr>
            <a:r>
              <a:rPr lang="fr-FR" sz="2800" dirty="0" smtClean="0">
                <a:solidFill>
                  <a:schemeClr val="tx1"/>
                </a:solidFill>
                <a:latin typeface="Tahoma" pitchFamily="34" charset="0"/>
                <a:cs typeface="Tahoma" pitchFamily="34" charset="0"/>
              </a:rPr>
              <a:t> l’environnement des affaires, </a:t>
            </a:r>
          </a:p>
          <a:p>
            <a:pPr algn="just">
              <a:buFontTx/>
              <a:buChar char="-"/>
            </a:pPr>
            <a:r>
              <a:rPr lang="fr-FR" sz="2800" dirty="0" smtClean="0">
                <a:solidFill>
                  <a:schemeClr val="tx1"/>
                </a:solidFill>
                <a:latin typeface="Tahoma" pitchFamily="34" charset="0"/>
                <a:cs typeface="Tahoma" pitchFamily="34" charset="0"/>
              </a:rPr>
              <a:t>la gouvernance et la gestion stratégique de l’Etat.</a:t>
            </a:r>
          </a:p>
          <a:p>
            <a:pPr algn="just">
              <a:buFontTx/>
              <a:buChar char="-"/>
            </a:pPr>
            <a:r>
              <a:rPr lang="fr-FR" dirty="0" smtClean="0"/>
              <a:t> </a:t>
            </a:r>
          </a:p>
          <a:p>
            <a:pPr algn="just"/>
            <a:endParaRPr lang="fr-F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00034" y="428604"/>
            <a:ext cx="8358246" cy="6072230"/>
          </a:xfrm>
        </p:spPr>
        <p:txBody>
          <a:bodyPr>
            <a:normAutofit fontScale="92500" lnSpcReduction="20000"/>
          </a:bodyPr>
          <a:lstStyle/>
          <a:p>
            <a:endParaRPr lang="fr-FR" dirty="0" smtClean="0"/>
          </a:p>
          <a:p>
            <a:pPr algn="just"/>
            <a:r>
              <a:rPr lang="fr-FR" dirty="0" smtClean="0">
                <a:solidFill>
                  <a:srgbClr val="00B050"/>
                </a:solidFill>
                <a:latin typeface="Tahoma" pitchFamily="34" charset="0"/>
                <a:cs typeface="Tahoma" pitchFamily="34" charset="0"/>
              </a:rPr>
              <a:t>Normes et qualité dans Le DSCE </a:t>
            </a:r>
          </a:p>
          <a:p>
            <a:pPr algn="just"/>
            <a:endParaRPr lang="fr-FR" dirty="0" smtClean="0">
              <a:solidFill>
                <a:schemeClr val="tx1"/>
              </a:solidFill>
              <a:latin typeface="Tahoma" pitchFamily="34" charset="0"/>
              <a:cs typeface="Tahoma" pitchFamily="34" charset="0"/>
            </a:endParaRPr>
          </a:p>
          <a:p>
            <a:pPr algn="just"/>
            <a:r>
              <a:rPr lang="fr-FR" b="1" dirty="0" smtClean="0">
                <a:solidFill>
                  <a:schemeClr val="tx1"/>
                </a:solidFill>
                <a:latin typeface="Tahoma" pitchFamily="34" charset="0"/>
                <a:cs typeface="Tahoma" pitchFamily="34" charset="0"/>
              </a:rPr>
              <a:t>Le DSCE</a:t>
            </a:r>
            <a:r>
              <a:rPr lang="fr-FR" dirty="0" smtClean="0">
                <a:solidFill>
                  <a:schemeClr val="tx1"/>
                </a:solidFill>
                <a:latin typeface="Tahoma" pitchFamily="34" charset="0"/>
                <a:cs typeface="Tahoma" pitchFamily="34" charset="0"/>
              </a:rPr>
              <a:t>: une </a:t>
            </a:r>
            <a:r>
              <a:rPr lang="fr-FR" dirty="0">
                <a:solidFill>
                  <a:schemeClr val="tx1"/>
                </a:solidFill>
                <a:latin typeface="Tahoma" pitchFamily="34" charset="0"/>
                <a:cs typeface="Tahoma" pitchFamily="34" charset="0"/>
              </a:rPr>
              <a:t>démarche qualité au niveau de l’ensemble du pays. </a:t>
            </a:r>
            <a:endParaRPr lang="fr-FR" dirty="0" smtClean="0">
              <a:solidFill>
                <a:schemeClr val="tx1"/>
              </a:solidFill>
              <a:latin typeface="Tahoma" pitchFamily="34" charset="0"/>
              <a:cs typeface="Tahoma" pitchFamily="34" charset="0"/>
            </a:endParaRPr>
          </a:p>
          <a:p>
            <a:pPr algn="just"/>
            <a:endParaRPr lang="fr-FR" dirty="0">
              <a:solidFill>
                <a:schemeClr val="tx1"/>
              </a:solidFill>
              <a:latin typeface="Tahoma" pitchFamily="34" charset="0"/>
              <a:cs typeface="Tahoma" pitchFamily="34" charset="0"/>
            </a:endParaRPr>
          </a:p>
          <a:p>
            <a:pPr lvl="0" algn="just"/>
            <a:r>
              <a:rPr lang="fr-FR" b="1" dirty="0">
                <a:solidFill>
                  <a:schemeClr val="tx1"/>
                </a:solidFill>
                <a:latin typeface="Tahoma" pitchFamily="34" charset="0"/>
                <a:cs typeface="Tahoma" pitchFamily="34" charset="0"/>
              </a:rPr>
              <a:t>Sa finalité</a:t>
            </a:r>
            <a:r>
              <a:rPr lang="fr-FR" dirty="0">
                <a:solidFill>
                  <a:schemeClr val="tx1"/>
                </a:solidFill>
                <a:latin typeface="Tahoma" pitchFamily="34" charset="0"/>
                <a:cs typeface="Tahoma" pitchFamily="34" charset="0"/>
              </a:rPr>
              <a:t> : </a:t>
            </a:r>
            <a:endParaRPr lang="fr-FR" dirty="0" smtClean="0">
              <a:solidFill>
                <a:schemeClr val="tx1"/>
              </a:solidFill>
              <a:latin typeface="Tahoma" pitchFamily="34" charset="0"/>
              <a:cs typeface="Tahoma" pitchFamily="34" charset="0"/>
            </a:endParaRPr>
          </a:p>
          <a:p>
            <a:pPr lvl="0" algn="just"/>
            <a:r>
              <a:rPr lang="fr-FR" dirty="0" smtClean="0">
                <a:solidFill>
                  <a:srgbClr val="FFC000"/>
                </a:solidFill>
                <a:latin typeface="Tahoma" pitchFamily="34" charset="0"/>
                <a:cs typeface="Tahoma" pitchFamily="34" charset="0"/>
              </a:rPr>
              <a:t>-Le </a:t>
            </a:r>
            <a:r>
              <a:rPr lang="fr-FR" dirty="0">
                <a:solidFill>
                  <a:srgbClr val="FFC000"/>
                </a:solidFill>
                <a:latin typeface="Tahoma" pitchFamily="34" charset="0"/>
                <a:cs typeface="Tahoma" pitchFamily="34" charset="0"/>
              </a:rPr>
              <a:t>DSCE décline une quête du bien être des populations. </a:t>
            </a:r>
            <a:endParaRPr lang="fr-FR" dirty="0" smtClean="0">
              <a:solidFill>
                <a:srgbClr val="FFC000"/>
              </a:solidFill>
              <a:latin typeface="Tahoma" pitchFamily="34" charset="0"/>
              <a:cs typeface="Tahoma" pitchFamily="34" charset="0"/>
            </a:endParaRPr>
          </a:p>
          <a:p>
            <a:pPr lvl="0" algn="just"/>
            <a:endParaRPr lang="fr-FR" dirty="0" smtClean="0">
              <a:solidFill>
                <a:srgbClr val="FFC000"/>
              </a:solidFill>
              <a:latin typeface="Tahoma" pitchFamily="34" charset="0"/>
              <a:cs typeface="Tahoma" pitchFamily="34" charset="0"/>
            </a:endParaRPr>
          </a:p>
          <a:p>
            <a:pPr lvl="0" algn="just"/>
            <a:r>
              <a:rPr lang="fr-FR" dirty="0">
                <a:solidFill>
                  <a:srgbClr val="002060"/>
                </a:solidFill>
                <a:latin typeface="Tahoma" pitchFamily="34" charset="0"/>
                <a:cs typeface="Tahoma" pitchFamily="34" charset="0"/>
              </a:rPr>
              <a:t>-</a:t>
            </a:r>
            <a:r>
              <a:rPr lang="fr-FR" dirty="0" smtClean="0">
                <a:solidFill>
                  <a:srgbClr val="002060"/>
                </a:solidFill>
                <a:latin typeface="Tahoma" pitchFamily="34" charset="0"/>
                <a:cs typeface="Tahoma" pitchFamily="34" charset="0"/>
              </a:rPr>
              <a:t>La </a:t>
            </a:r>
            <a:r>
              <a:rPr lang="fr-FR" dirty="0">
                <a:solidFill>
                  <a:srgbClr val="002060"/>
                </a:solidFill>
                <a:latin typeface="Tahoma" pitchFamily="34" charset="0"/>
                <a:cs typeface="Tahoma" pitchFamily="34" charset="0"/>
              </a:rPr>
              <a:t>croissance recherchée doit produire l’amélioration des conditions de vie des populations. </a:t>
            </a:r>
            <a:endParaRPr lang="fr-FR" dirty="0" smtClean="0">
              <a:solidFill>
                <a:srgbClr val="002060"/>
              </a:solidFill>
              <a:latin typeface="Tahoma" pitchFamily="34" charset="0"/>
              <a:cs typeface="Tahoma" pitchFamily="34" charset="0"/>
            </a:endParaRPr>
          </a:p>
          <a:p>
            <a:pPr lvl="0" algn="just"/>
            <a:r>
              <a:rPr lang="fr-FR" dirty="0" smtClean="0">
                <a:solidFill>
                  <a:srgbClr val="FF0000"/>
                </a:solidFill>
                <a:latin typeface="Tahoma" pitchFamily="34" charset="0"/>
                <a:cs typeface="Tahoma" pitchFamily="34" charset="0"/>
              </a:rPr>
              <a:t>-Il </a:t>
            </a:r>
            <a:r>
              <a:rPr lang="fr-FR" dirty="0">
                <a:solidFill>
                  <a:srgbClr val="FF0000"/>
                </a:solidFill>
                <a:latin typeface="Tahoma" pitchFamily="34" charset="0"/>
                <a:cs typeface="Tahoma" pitchFamily="34" charset="0"/>
              </a:rPr>
              <a:t>y a là une orientation client claire.</a:t>
            </a:r>
          </a:p>
          <a:p>
            <a:pPr algn="l"/>
            <a:endParaRPr lang="fr-F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214290"/>
            <a:ext cx="8929718" cy="6215106"/>
          </a:xfrm>
        </p:spPr>
        <p:txBody>
          <a:bodyPr>
            <a:normAutofit fontScale="92500" lnSpcReduction="20000"/>
          </a:bodyPr>
          <a:lstStyle/>
          <a:p>
            <a:pPr lvl="0" algn="just"/>
            <a:r>
              <a:rPr lang="fr-FR" b="1" dirty="0" smtClean="0">
                <a:solidFill>
                  <a:schemeClr val="tx1"/>
                </a:solidFill>
                <a:latin typeface="Tahoma" pitchFamily="34" charset="0"/>
                <a:cs typeface="Tahoma" pitchFamily="34" charset="0"/>
              </a:rPr>
              <a:t>Sa référence aux normes</a:t>
            </a:r>
            <a:r>
              <a:rPr lang="fr-FR" dirty="0" smtClean="0">
                <a:solidFill>
                  <a:schemeClr val="tx1"/>
                </a:solidFill>
                <a:latin typeface="Tahoma" pitchFamily="34" charset="0"/>
                <a:cs typeface="Tahoma" pitchFamily="34" charset="0"/>
              </a:rPr>
              <a:t> : </a:t>
            </a:r>
          </a:p>
          <a:p>
            <a:pPr lvl="0" algn="just"/>
            <a:r>
              <a:rPr lang="fr-FR" dirty="0" smtClean="0">
                <a:solidFill>
                  <a:srgbClr val="FF0000"/>
                </a:solidFill>
                <a:latin typeface="Tahoma" pitchFamily="34" charset="0"/>
                <a:cs typeface="Tahoma" pitchFamily="34" charset="0"/>
              </a:rPr>
              <a:t>-Le DSCE se veut une démarche progressive vers la réalisation des OMD. </a:t>
            </a:r>
          </a:p>
          <a:p>
            <a:pPr lvl="0" algn="just"/>
            <a:r>
              <a:rPr lang="fr-FR" dirty="0" smtClean="0">
                <a:solidFill>
                  <a:srgbClr val="00B050"/>
                </a:solidFill>
                <a:latin typeface="Tahoma" pitchFamily="34" charset="0"/>
                <a:cs typeface="Tahoma" pitchFamily="34" charset="0"/>
              </a:rPr>
              <a:t>-Ces derniers s’apparentent à des normes de référence reconnues par une large majorité des pays lors d’un sommet des Nations Unies en Septembre 2000</a:t>
            </a:r>
            <a:r>
              <a:rPr lang="fr-FR" dirty="0" smtClean="0">
                <a:latin typeface="Tahoma" pitchFamily="34" charset="0"/>
                <a:cs typeface="Tahoma" pitchFamily="34" charset="0"/>
              </a:rPr>
              <a:t>. </a:t>
            </a:r>
          </a:p>
          <a:p>
            <a:pPr lvl="0" algn="just"/>
            <a:r>
              <a:rPr lang="fr-FR" dirty="0" smtClean="0">
                <a:solidFill>
                  <a:srgbClr val="002060"/>
                </a:solidFill>
                <a:latin typeface="Tahoma" pitchFamily="34" charset="0"/>
                <a:cs typeface="Tahoma" pitchFamily="34" charset="0"/>
              </a:rPr>
              <a:t>-Les OMD constituent une référence internationale relative au bien être des populations. </a:t>
            </a:r>
          </a:p>
          <a:p>
            <a:pPr lvl="0" algn="just"/>
            <a:r>
              <a:rPr lang="fr-FR" dirty="0" smtClean="0">
                <a:solidFill>
                  <a:srgbClr val="FFC000"/>
                </a:solidFill>
                <a:latin typeface="Tahoma" pitchFamily="34" charset="0"/>
                <a:cs typeface="Tahoma" pitchFamily="34" charset="0"/>
              </a:rPr>
              <a:t>-Le PIB est aussi une référence internationale en matière de croissance économique. </a:t>
            </a:r>
          </a:p>
          <a:p>
            <a:pPr lvl="0" algn="just"/>
            <a:endParaRPr lang="fr-FR" dirty="0" smtClean="0">
              <a:solidFill>
                <a:srgbClr val="FFC000"/>
              </a:solidFill>
              <a:latin typeface="Tahoma" pitchFamily="34" charset="0"/>
              <a:cs typeface="Tahoma" pitchFamily="34" charset="0"/>
            </a:endParaRPr>
          </a:p>
          <a:p>
            <a:pPr lvl="0" algn="just"/>
            <a:r>
              <a:rPr lang="fr-FR" dirty="0" smtClean="0">
                <a:solidFill>
                  <a:srgbClr val="00B0F0"/>
                </a:solidFill>
                <a:latin typeface="Tahoma" pitchFamily="34" charset="0"/>
                <a:cs typeface="Tahoma" pitchFamily="34" charset="0"/>
              </a:rPr>
              <a:t>-Son taux de croissance permet d’apprécier dans une certaine mesure l’amélioration de la qualité de vie des populations.</a:t>
            </a:r>
          </a:p>
          <a:p>
            <a:pPr algn="just"/>
            <a:endParaRPr lang="fr-F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85728"/>
            <a:ext cx="8643998" cy="6429420"/>
          </a:xfrm>
        </p:spPr>
        <p:txBody>
          <a:bodyPr>
            <a:normAutofit/>
          </a:bodyPr>
          <a:lstStyle/>
          <a:p>
            <a:pPr lvl="0" algn="just"/>
            <a:r>
              <a:rPr lang="fr-FR" b="1" dirty="0">
                <a:solidFill>
                  <a:schemeClr val="tx1"/>
                </a:solidFill>
              </a:rPr>
              <a:t>La participation des bénéficiaires</a:t>
            </a:r>
            <a:r>
              <a:rPr lang="fr-FR" dirty="0">
                <a:solidFill>
                  <a:schemeClr val="tx1"/>
                </a:solidFill>
              </a:rPr>
              <a:t> : </a:t>
            </a:r>
            <a:endParaRPr lang="fr-FR" dirty="0" smtClean="0">
              <a:solidFill>
                <a:schemeClr val="tx1"/>
              </a:solidFill>
            </a:endParaRPr>
          </a:p>
          <a:p>
            <a:pPr lvl="0" algn="just"/>
            <a:endParaRPr lang="fr-FR" dirty="0" smtClean="0">
              <a:solidFill>
                <a:schemeClr val="tx1"/>
              </a:solidFill>
            </a:endParaRPr>
          </a:p>
          <a:p>
            <a:pPr lvl="0" algn="just"/>
            <a:r>
              <a:rPr lang="fr-FR" dirty="0">
                <a:solidFill>
                  <a:srgbClr val="00B050"/>
                </a:solidFill>
              </a:rPr>
              <a:t>L</a:t>
            </a:r>
            <a:r>
              <a:rPr lang="fr-FR" dirty="0" smtClean="0">
                <a:solidFill>
                  <a:srgbClr val="00B050"/>
                </a:solidFill>
              </a:rPr>
              <a:t>ors </a:t>
            </a:r>
            <a:r>
              <a:rPr lang="fr-FR" dirty="0">
                <a:solidFill>
                  <a:srgbClr val="00B050"/>
                </a:solidFill>
              </a:rPr>
              <a:t>de l’élaboration du DSCE le gouvernement a organisé des consultations participatives pour obtenir l’opinion des populations sur l’impact des politiques et des propositions d’amélioration. </a:t>
            </a:r>
            <a:endParaRPr lang="fr-FR" dirty="0" smtClean="0">
              <a:solidFill>
                <a:srgbClr val="00B050"/>
              </a:solidFill>
            </a:endParaRPr>
          </a:p>
          <a:p>
            <a:pPr lvl="0" algn="just"/>
            <a:endParaRPr lang="fr-FR" dirty="0" smtClean="0">
              <a:solidFill>
                <a:schemeClr val="tx1"/>
              </a:solidFill>
            </a:endParaRPr>
          </a:p>
          <a:p>
            <a:pPr lvl="0" algn="just"/>
            <a:r>
              <a:rPr lang="fr-FR" dirty="0" smtClean="0">
                <a:solidFill>
                  <a:schemeClr val="tx1"/>
                </a:solidFill>
              </a:rPr>
              <a:t>Le </a:t>
            </a:r>
            <a:r>
              <a:rPr lang="fr-FR" dirty="0">
                <a:solidFill>
                  <a:schemeClr val="tx1"/>
                </a:solidFill>
              </a:rPr>
              <a:t>dispositif de suivi comprend un suivi participatif qui est l’instauration d’un « dialogue constructif et durable » entre les acteurs (Etat, secteur privé, société civile </a:t>
            </a:r>
            <a:r>
              <a:rPr lang="fr-FR" dirty="0" err="1">
                <a:solidFill>
                  <a:schemeClr val="tx1"/>
                </a:solidFill>
              </a:rPr>
              <a:t>etc</a:t>
            </a:r>
            <a:r>
              <a:rPr lang="fr-FR" dirty="0">
                <a:solidFill>
                  <a:schemeClr val="tx1"/>
                </a:solidFill>
              </a:rPr>
              <a:t>…).</a:t>
            </a:r>
          </a:p>
          <a:p>
            <a:pPr algn="l"/>
            <a:endParaRPr lang="fr-F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85728"/>
            <a:ext cx="8643998" cy="6357982"/>
          </a:xfrm>
        </p:spPr>
        <p:txBody>
          <a:bodyPr>
            <a:normAutofit/>
          </a:bodyPr>
          <a:lstStyle/>
          <a:p>
            <a:pPr lvl="0" algn="just"/>
            <a:r>
              <a:rPr lang="fr-FR" b="1" dirty="0" smtClean="0">
                <a:solidFill>
                  <a:schemeClr val="tx1"/>
                </a:solidFill>
              </a:rPr>
              <a:t>Un engagement du gouvernement</a:t>
            </a:r>
            <a:r>
              <a:rPr lang="fr-FR" dirty="0" smtClean="0">
                <a:solidFill>
                  <a:schemeClr val="tx1"/>
                </a:solidFill>
              </a:rPr>
              <a:t> : </a:t>
            </a:r>
          </a:p>
          <a:p>
            <a:pPr lvl="0" algn="just"/>
            <a:r>
              <a:rPr lang="fr-FR" dirty="0">
                <a:solidFill>
                  <a:srgbClr val="002060"/>
                </a:solidFill>
              </a:rPr>
              <a:t>L</a:t>
            </a:r>
            <a:r>
              <a:rPr lang="fr-FR" dirty="0" smtClean="0">
                <a:solidFill>
                  <a:srgbClr val="002060"/>
                </a:solidFill>
              </a:rPr>
              <a:t>es pouvoirs publics s’engagent dans le DSCE à réaliser des activités qui visent l’amélioration   des processus de production des biens et services qui peuvent satisfaire les besoins implicites et explicites des populations, en terme de niveau de vie, mesurable grâce aux indicateurs de performance.</a:t>
            </a:r>
          </a:p>
          <a:p>
            <a:endParaRPr lang="fr-F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57158" y="285728"/>
            <a:ext cx="8572560" cy="6286544"/>
          </a:xfrm>
        </p:spPr>
        <p:txBody>
          <a:bodyPr>
            <a:normAutofit/>
          </a:bodyPr>
          <a:lstStyle/>
          <a:p>
            <a:pPr algn="just"/>
            <a:r>
              <a:rPr lang="fr-FR" dirty="0">
                <a:solidFill>
                  <a:schemeClr val="tx1"/>
                </a:solidFill>
              </a:rPr>
              <a:t>La démarche qualité apparait explicitement dans les mesures suivantes :</a:t>
            </a:r>
          </a:p>
          <a:p>
            <a:pPr lvl="0" algn="just"/>
            <a:r>
              <a:rPr lang="fr-FR" dirty="0" smtClean="0">
                <a:solidFill>
                  <a:schemeClr val="tx1"/>
                </a:solidFill>
              </a:rPr>
              <a:t>- Industries  </a:t>
            </a:r>
            <a:r>
              <a:rPr lang="fr-FR" dirty="0">
                <a:solidFill>
                  <a:schemeClr val="tx1"/>
                </a:solidFill>
              </a:rPr>
              <a:t>et services : </a:t>
            </a:r>
            <a:r>
              <a:rPr lang="fr-FR" dirty="0">
                <a:solidFill>
                  <a:srgbClr val="00B050"/>
                </a:solidFill>
              </a:rPr>
              <a:t>développement des normes et de la </a:t>
            </a:r>
            <a:r>
              <a:rPr lang="fr-FR" dirty="0" smtClean="0">
                <a:solidFill>
                  <a:srgbClr val="00B050"/>
                </a:solidFill>
              </a:rPr>
              <a:t>qualité</a:t>
            </a:r>
            <a:endParaRPr lang="fr-FR" dirty="0">
              <a:solidFill>
                <a:srgbClr val="00B050"/>
              </a:solidFill>
            </a:endParaRPr>
          </a:p>
          <a:p>
            <a:pPr lvl="0" algn="just"/>
            <a:r>
              <a:rPr lang="fr-FR" dirty="0" smtClean="0">
                <a:solidFill>
                  <a:schemeClr val="tx1"/>
                </a:solidFill>
              </a:rPr>
              <a:t>-Développement </a:t>
            </a:r>
            <a:r>
              <a:rPr lang="fr-FR" dirty="0">
                <a:solidFill>
                  <a:schemeClr val="tx1"/>
                </a:solidFill>
              </a:rPr>
              <a:t>humain : </a:t>
            </a:r>
            <a:r>
              <a:rPr lang="fr-FR" dirty="0">
                <a:solidFill>
                  <a:srgbClr val="00B050"/>
                </a:solidFill>
              </a:rPr>
              <a:t>contrôle de qualité des services de </a:t>
            </a:r>
            <a:r>
              <a:rPr lang="fr-FR" dirty="0" smtClean="0">
                <a:solidFill>
                  <a:srgbClr val="00B050"/>
                </a:solidFill>
              </a:rPr>
              <a:t>santé</a:t>
            </a:r>
            <a:endParaRPr lang="fr-FR" dirty="0">
              <a:solidFill>
                <a:srgbClr val="00B050"/>
              </a:solidFill>
            </a:endParaRPr>
          </a:p>
          <a:p>
            <a:pPr lvl="0" algn="just"/>
            <a:r>
              <a:rPr lang="fr-FR" dirty="0" smtClean="0">
                <a:solidFill>
                  <a:schemeClr val="tx1"/>
                </a:solidFill>
              </a:rPr>
              <a:t>-Education </a:t>
            </a:r>
            <a:r>
              <a:rPr lang="fr-FR" dirty="0">
                <a:solidFill>
                  <a:schemeClr val="tx1"/>
                </a:solidFill>
              </a:rPr>
              <a:t>et formation professionnelle : </a:t>
            </a:r>
            <a:r>
              <a:rPr lang="fr-FR" dirty="0">
                <a:solidFill>
                  <a:srgbClr val="00B050"/>
                </a:solidFill>
              </a:rPr>
              <a:t>amélioration de la qualité de l’enseignement </a:t>
            </a:r>
            <a:r>
              <a:rPr lang="fr-FR" dirty="0" smtClean="0">
                <a:solidFill>
                  <a:srgbClr val="00B050"/>
                </a:solidFill>
              </a:rPr>
              <a:t>secondaire</a:t>
            </a:r>
            <a:endParaRPr lang="fr-FR" dirty="0">
              <a:solidFill>
                <a:srgbClr val="00B050"/>
              </a:solidFill>
            </a:endParaRPr>
          </a:p>
          <a:p>
            <a:pPr lvl="0" algn="just"/>
            <a:r>
              <a:rPr lang="fr-FR" dirty="0" smtClean="0">
                <a:solidFill>
                  <a:schemeClr val="tx1"/>
                </a:solidFill>
              </a:rPr>
              <a:t>-Mise </a:t>
            </a:r>
            <a:r>
              <a:rPr lang="fr-FR" dirty="0">
                <a:solidFill>
                  <a:schemeClr val="tx1"/>
                </a:solidFill>
              </a:rPr>
              <a:t>en adéquation de la demande d’emploi : </a:t>
            </a:r>
            <a:r>
              <a:rPr lang="fr-FR" dirty="0">
                <a:solidFill>
                  <a:srgbClr val="00B050"/>
                </a:solidFill>
              </a:rPr>
              <a:t>standardisation de référentiels de </a:t>
            </a:r>
            <a:r>
              <a:rPr lang="fr-FR" dirty="0" smtClean="0">
                <a:solidFill>
                  <a:srgbClr val="00B050"/>
                </a:solidFill>
              </a:rPr>
              <a:t>formation</a:t>
            </a:r>
            <a:r>
              <a:rPr lang="fr-FR" b="1" dirty="0">
                <a:solidFill>
                  <a:schemeClr val="tx1"/>
                </a:solidFill>
              </a:rPr>
              <a:t>.</a:t>
            </a:r>
            <a:r>
              <a:rPr lang="fr-FR" dirty="0" smtClean="0">
                <a:solidFill>
                  <a:schemeClr val="tx1"/>
                </a:solidFill>
              </a:rPr>
              <a:t> </a:t>
            </a:r>
            <a:endParaRPr lang="fr-FR" dirty="0">
              <a:solidFill>
                <a:schemeClr val="tx1"/>
              </a:solidFill>
            </a:endParaRPr>
          </a:p>
          <a:p>
            <a:endParaRPr lang="fr-F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85728"/>
            <a:ext cx="8643998" cy="6357982"/>
          </a:xfrm>
        </p:spPr>
        <p:txBody>
          <a:bodyPr>
            <a:normAutofit/>
          </a:bodyPr>
          <a:lstStyle/>
          <a:p>
            <a:pPr lvl="0" algn="just"/>
            <a:r>
              <a:rPr lang="fr-FR" dirty="0" smtClean="0">
                <a:solidFill>
                  <a:schemeClr val="tx1"/>
                </a:solidFill>
                <a:latin typeface="Tahoma" pitchFamily="34" charset="0"/>
                <a:cs typeface="Tahoma" pitchFamily="34" charset="0"/>
              </a:rPr>
              <a:t>-Mise </a:t>
            </a:r>
            <a:r>
              <a:rPr lang="fr-FR" dirty="0">
                <a:solidFill>
                  <a:schemeClr val="tx1"/>
                </a:solidFill>
                <a:latin typeface="Tahoma" pitchFamily="34" charset="0"/>
                <a:cs typeface="Tahoma" pitchFamily="34" charset="0"/>
              </a:rPr>
              <a:t>en adéquation de la demande d’emploi : </a:t>
            </a:r>
            <a:r>
              <a:rPr lang="fr-FR" dirty="0">
                <a:solidFill>
                  <a:srgbClr val="00B050"/>
                </a:solidFill>
                <a:latin typeface="Tahoma" pitchFamily="34" charset="0"/>
                <a:cs typeface="Tahoma" pitchFamily="34" charset="0"/>
              </a:rPr>
              <a:t>développement des formations spécifiques en fonction des besoins. </a:t>
            </a:r>
            <a:endParaRPr lang="fr-FR" dirty="0" smtClean="0">
              <a:solidFill>
                <a:srgbClr val="00B050"/>
              </a:solidFill>
              <a:latin typeface="Tahoma" pitchFamily="34" charset="0"/>
              <a:cs typeface="Tahoma" pitchFamily="34" charset="0"/>
            </a:endParaRPr>
          </a:p>
          <a:p>
            <a:pPr lvl="0" algn="just"/>
            <a:endParaRPr lang="fr-FR" dirty="0">
              <a:solidFill>
                <a:schemeClr val="tx1"/>
              </a:solidFill>
              <a:latin typeface="Tahoma" pitchFamily="34" charset="0"/>
              <a:cs typeface="Tahoma" pitchFamily="34" charset="0"/>
            </a:endParaRPr>
          </a:p>
          <a:p>
            <a:pPr lvl="0" algn="just"/>
            <a:r>
              <a:rPr lang="fr-FR" dirty="0" smtClean="0">
                <a:solidFill>
                  <a:schemeClr val="tx1"/>
                </a:solidFill>
                <a:latin typeface="Tahoma" pitchFamily="34" charset="0"/>
                <a:cs typeface="Tahoma" pitchFamily="34" charset="0"/>
              </a:rPr>
              <a:t>-Modernisation </a:t>
            </a:r>
            <a:r>
              <a:rPr lang="fr-FR" dirty="0">
                <a:solidFill>
                  <a:schemeClr val="tx1"/>
                </a:solidFill>
                <a:latin typeface="Tahoma" pitchFamily="34" charset="0"/>
                <a:cs typeface="Tahoma" pitchFamily="34" charset="0"/>
              </a:rPr>
              <a:t>de l’administration publique : </a:t>
            </a:r>
            <a:r>
              <a:rPr lang="fr-FR" dirty="0">
                <a:solidFill>
                  <a:srgbClr val="00B050"/>
                </a:solidFill>
                <a:latin typeface="Tahoma" pitchFamily="34" charset="0"/>
                <a:cs typeface="Tahoma" pitchFamily="34" charset="0"/>
              </a:rPr>
              <a:t>élaboration /généralisation de l’approche </a:t>
            </a:r>
            <a:r>
              <a:rPr lang="fr-FR" dirty="0" smtClean="0">
                <a:solidFill>
                  <a:srgbClr val="00B050"/>
                </a:solidFill>
                <a:latin typeface="Tahoma" pitchFamily="34" charset="0"/>
                <a:cs typeface="Tahoma" pitchFamily="34" charset="0"/>
              </a:rPr>
              <a:t>GAR</a:t>
            </a:r>
          </a:p>
          <a:p>
            <a:pPr lvl="0" algn="just"/>
            <a:endParaRPr lang="fr-FR" dirty="0">
              <a:solidFill>
                <a:schemeClr val="tx1"/>
              </a:solidFill>
              <a:latin typeface="Tahoma" pitchFamily="34" charset="0"/>
              <a:cs typeface="Tahoma" pitchFamily="34" charset="0"/>
            </a:endParaRPr>
          </a:p>
          <a:p>
            <a:pPr lvl="0" algn="just"/>
            <a:r>
              <a:rPr lang="fr-FR" dirty="0" smtClean="0">
                <a:solidFill>
                  <a:schemeClr val="tx1"/>
                </a:solidFill>
                <a:latin typeface="Tahoma" pitchFamily="34" charset="0"/>
                <a:cs typeface="Tahoma" pitchFamily="34" charset="0"/>
              </a:rPr>
              <a:t>-Amélioration </a:t>
            </a:r>
            <a:r>
              <a:rPr lang="fr-FR" dirty="0">
                <a:solidFill>
                  <a:schemeClr val="tx1"/>
                </a:solidFill>
                <a:latin typeface="Tahoma" pitchFamily="34" charset="0"/>
                <a:cs typeface="Tahoma" pitchFamily="34" charset="0"/>
              </a:rPr>
              <a:t>de l’environnement des affaires : </a:t>
            </a:r>
            <a:r>
              <a:rPr lang="fr-FR" dirty="0">
                <a:solidFill>
                  <a:srgbClr val="00B050"/>
                </a:solidFill>
                <a:latin typeface="Tahoma" pitchFamily="34" charset="0"/>
                <a:cs typeface="Tahoma" pitchFamily="34" charset="0"/>
              </a:rPr>
              <a:t>promotion d’une saine concurrence et protection du consommateur. </a:t>
            </a:r>
          </a:p>
          <a:p>
            <a:endParaRPr lang="fr-F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85728"/>
            <a:ext cx="8501122" cy="6429420"/>
          </a:xfrm>
        </p:spPr>
        <p:txBody>
          <a:bodyPr>
            <a:normAutofit/>
          </a:bodyPr>
          <a:lstStyle/>
          <a:p>
            <a:pPr algn="just"/>
            <a:r>
              <a:rPr lang="fr-FR" dirty="0" smtClean="0">
                <a:solidFill>
                  <a:srgbClr val="FF0000"/>
                </a:solidFill>
                <a:latin typeface="Tahoma" pitchFamily="34" charset="0"/>
                <a:cs typeface="Tahoma" pitchFamily="34" charset="0"/>
              </a:rPr>
              <a:t>Les normes et la qualité sont implicites dans les analyses et autres  mesures proposées mais n’apparaissent pas comme un domaine clés transversal à tous les domaines. </a:t>
            </a:r>
          </a:p>
          <a:p>
            <a:pPr algn="just"/>
            <a:endParaRPr lang="fr-FR" dirty="0" smtClean="0">
              <a:solidFill>
                <a:schemeClr val="tx1"/>
              </a:solidFill>
              <a:latin typeface="Tahoma" pitchFamily="34" charset="0"/>
              <a:cs typeface="Tahoma" pitchFamily="34" charset="0"/>
            </a:endParaRPr>
          </a:p>
          <a:p>
            <a:pPr algn="just"/>
            <a:r>
              <a:rPr lang="fr-FR" dirty="0" smtClean="0">
                <a:solidFill>
                  <a:schemeClr val="tx1"/>
                </a:solidFill>
                <a:latin typeface="Tahoma" pitchFamily="34" charset="0"/>
                <a:cs typeface="Tahoma" pitchFamily="34" charset="0"/>
              </a:rPr>
              <a:t>L’accent est plus mis sur l’aspect quantitatif des extrants des activités et moins sur les effets et les impacts.</a:t>
            </a:r>
          </a:p>
          <a:p>
            <a:endParaRPr lang="fr-F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57166"/>
            <a:ext cx="8643998" cy="6215106"/>
          </a:xfrm>
        </p:spPr>
        <p:txBody>
          <a:bodyPr>
            <a:normAutofit/>
          </a:bodyPr>
          <a:lstStyle/>
          <a:p>
            <a:pPr lvl="0"/>
            <a:r>
              <a:rPr lang="fr-FR" sz="2800" b="1" dirty="0">
                <a:solidFill>
                  <a:srgbClr val="00B050"/>
                </a:solidFill>
                <a:latin typeface="Tahoma" pitchFamily="34" charset="0"/>
                <a:cs typeface="Tahoma" pitchFamily="34" charset="0"/>
              </a:rPr>
              <a:t>Les </a:t>
            </a:r>
            <a:r>
              <a:rPr lang="fr-FR" sz="2800" b="1" dirty="0" smtClean="0">
                <a:solidFill>
                  <a:srgbClr val="00B050"/>
                </a:solidFill>
                <a:latin typeface="Tahoma" pitchFamily="34" charset="0"/>
                <a:cs typeface="Tahoma" pitchFamily="34" charset="0"/>
              </a:rPr>
              <a:t>avancées pragmatiques </a:t>
            </a:r>
            <a:r>
              <a:rPr lang="fr-FR" sz="2800" b="1" dirty="0">
                <a:solidFill>
                  <a:srgbClr val="00B050"/>
                </a:solidFill>
                <a:latin typeface="Tahoma" pitchFamily="34" charset="0"/>
                <a:cs typeface="Tahoma" pitchFamily="34" charset="0"/>
              </a:rPr>
              <a:t>dans le domaine des normes et de la </a:t>
            </a:r>
            <a:r>
              <a:rPr lang="fr-FR" sz="2800" b="1" dirty="0" smtClean="0">
                <a:solidFill>
                  <a:srgbClr val="00B050"/>
                </a:solidFill>
                <a:latin typeface="Tahoma" pitchFamily="34" charset="0"/>
                <a:cs typeface="Tahoma" pitchFamily="34" charset="0"/>
              </a:rPr>
              <a:t>qualité.</a:t>
            </a:r>
          </a:p>
          <a:p>
            <a:pPr lvl="0" algn="just"/>
            <a:r>
              <a:rPr lang="fr-FR" sz="2800" dirty="0">
                <a:solidFill>
                  <a:schemeClr val="tx1"/>
                </a:solidFill>
                <a:latin typeface="Tahoma" pitchFamily="34" charset="0"/>
                <a:cs typeface="Tahoma" pitchFamily="34" charset="0"/>
              </a:rPr>
              <a:t>F</a:t>
            </a:r>
            <a:r>
              <a:rPr lang="fr-FR" sz="2800" dirty="0" smtClean="0">
                <a:solidFill>
                  <a:schemeClr val="tx1"/>
                </a:solidFill>
                <a:latin typeface="Tahoma" pitchFamily="34" charset="0"/>
                <a:cs typeface="Tahoma" pitchFamily="34" charset="0"/>
              </a:rPr>
              <a:t>aits marquants:</a:t>
            </a:r>
          </a:p>
          <a:p>
            <a:pPr lvl="0" algn="just">
              <a:buFontTx/>
              <a:buChar char="-"/>
            </a:pPr>
            <a:r>
              <a:rPr lang="fr-FR" sz="2800" dirty="0" smtClean="0">
                <a:solidFill>
                  <a:schemeClr val="tx1"/>
                </a:solidFill>
                <a:latin typeface="Tahoma" pitchFamily="34" charset="0"/>
                <a:cs typeface="Tahoma" pitchFamily="34" charset="0"/>
              </a:rPr>
              <a:t>Existence des structures spécialisées dans la norme et qualité dans certains départements ministériels: </a:t>
            </a:r>
          </a:p>
          <a:p>
            <a:pPr lvl="0" algn="just">
              <a:buFont typeface="Arial" pitchFamily="34" charset="0"/>
              <a:buChar char="•"/>
            </a:pPr>
            <a:r>
              <a:rPr lang="fr-FR" sz="2800" dirty="0" smtClean="0">
                <a:solidFill>
                  <a:schemeClr val="tx1"/>
                </a:solidFill>
                <a:latin typeface="Tahoma" pitchFamily="34" charset="0"/>
                <a:cs typeface="Tahoma" pitchFamily="34" charset="0"/>
              </a:rPr>
              <a:t> Inspection générale  </a:t>
            </a:r>
          </a:p>
          <a:p>
            <a:pPr lvl="0" algn="just">
              <a:buFont typeface="Arial" pitchFamily="34" charset="0"/>
              <a:buChar char="•"/>
            </a:pPr>
            <a:r>
              <a:rPr lang="fr-FR" sz="2800" dirty="0" smtClean="0">
                <a:solidFill>
                  <a:schemeClr val="tx1"/>
                </a:solidFill>
                <a:latin typeface="Tahoma" pitchFamily="34" charset="0"/>
                <a:cs typeface="Tahoma" pitchFamily="34" charset="0"/>
              </a:rPr>
              <a:t>Direction des prix et de la protection du consommateur (poids et mesures </a:t>
            </a:r>
            <a:r>
              <a:rPr lang="fr-FR" sz="2800" dirty="0" err="1" smtClean="0">
                <a:solidFill>
                  <a:schemeClr val="tx1"/>
                </a:solidFill>
                <a:latin typeface="Tahoma" pitchFamily="34" charset="0"/>
                <a:cs typeface="Tahoma" pitchFamily="34" charset="0"/>
              </a:rPr>
              <a:t>etc</a:t>
            </a:r>
            <a:r>
              <a:rPr lang="fr-FR" sz="2800" dirty="0" smtClean="0">
                <a:solidFill>
                  <a:schemeClr val="tx1"/>
                </a:solidFill>
                <a:latin typeface="Tahoma" pitchFamily="34" charset="0"/>
                <a:cs typeface="Tahoma" pitchFamily="34" charset="0"/>
              </a:rPr>
              <a:t>…)</a:t>
            </a:r>
          </a:p>
          <a:p>
            <a:pPr lvl="0" algn="just">
              <a:buFont typeface="Arial" pitchFamily="34" charset="0"/>
              <a:buChar char="•"/>
            </a:pPr>
            <a:r>
              <a:rPr lang="fr-FR" sz="2800" dirty="0">
                <a:solidFill>
                  <a:schemeClr val="tx1"/>
                </a:solidFill>
                <a:latin typeface="Tahoma" pitchFamily="34" charset="0"/>
                <a:cs typeface="Tahoma" pitchFamily="34" charset="0"/>
              </a:rPr>
              <a:t> </a:t>
            </a:r>
            <a:r>
              <a:rPr lang="fr-FR" sz="2800" dirty="0" smtClean="0">
                <a:solidFill>
                  <a:schemeClr val="tx1"/>
                </a:solidFill>
                <a:latin typeface="Tahoma" pitchFamily="34" charset="0"/>
                <a:cs typeface="Tahoma" pitchFamily="34" charset="0"/>
              </a:rPr>
              <a:t>Division de la norme et la qualité (MINMIDT)</a:t>
            </a:r>
          </a:p>
          <a:p>
            <a:pPr lvl="0" algn="just">
              <a:buFont typeface="Arial" pitchFamily="34" charset="0"/>
              <a:buChar char="•"/>
            </a:pPr>
            <a:r>
              <a:rPr lang="fr-FR" sz="2800" dirty="0" smtClean="0">
                <a:solidFill>
                  <a:schemeClr val="tx1"/>
                </a:solidFill>
                <a:latin typeface="Tahoma" pitchFamily="34" charset="0"/>
                <a:cs typeface="Tahoma" pitchFamily="34" charset="0"/>
              </a:rPr>
              <a:t> Divisions juridiques</a:t>
            </a:r>
          </a:p>
          <a:p>
            <a:pPr lvl="0" algn="just">
              <a:buFont typeface="Arial" pitchFamily="34" charset="0"/>
              <a:buChar char="•"/>
            </a:pPr>
            <a:r>
              <a:rPr lang="fr-FR" sz="2800" dirty="0" smtClean="0">
                <a:solidFill>
                  <a:schemeClr val="tx1"/>
                </a:solidFill>
                <a:latin typeface="Tahoma" pitchFamily="34" charset="0"/>
                <a:cs typeface="Tahoma" pitchFamily="34" charset="0"/>
              </a:rPr>
              <a:t> section de formation des fonctionnaires des prix, poids et mesures à l’ENAM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85729"/>
            <a:ext cx="7772400" cy="857255"/>
          </a:xfrm>
        </p:spPr>
        <p:txBody>
          <a:bodyPr>
            <a:normAutofit/>
          </a:bodyPr>
          <a:lstStyle/>
          <a:p>
            <a:r>
              <a:rPr lang="fr-FR" sz="3600" dirty="0" smtClean="0">
                <a:latin typeface="Tahoma" pitchFamily="34" charset="0"/>
                <a:cs typeface="Tahoma" pitchFamily="34" charset="0"/>
              </a:rPr>
              <a:t>Objectifs spécifiques </a:t>
            </a:r>
            <a:endParaRPr lang="fr-FR" sz="3600" dirty="0">
              <a:latin typeface="Tahoma" pitchFamily="34" charset="0"/>
              <a:cs typeface="Tahoma" pitchFamily="34" charset="0"/>
            </a:endParaRPr>
          </a:p>
        </p:txBody>
      </p:sp>
      <p:sp>
        <p:nvSpPr>
          <p:cNvPr id="3" name="Sous-titre 2"/>
          <p:cNvSpPr>
            <a:spLocks noGrp="1"/>
          </p:cNvSpPr>
          <p:nvPr>
            <p:ph type="subTitle" idx="1"/>
          </p:nvPr>
        </p:nvSpPr>
        <p:spPr>
          <a:xfrm>
            <a:off x="214282" y="1571612"/>
            <a:ext cx="8715436" cy="5072098"/>
          </a:xfrm>
        </p:spPr>
        <p:txBody>
          <a:bodyPr>
            <a:normAutofit/>
          </a:bodyPr>
          <a:lstStyle/>
          <a:p>
            <a:pPr marL="514350" lvl="0" indent="-514350" algn="l">
              <a:buFont typeface="+mj-lt"/>
              <a:buAutoNum type="arabicPeriod"/>
            </a:pPr>
            <a:r>
              <a:rPr lang="fr-FR" dirty="0">
                <a:solidFill>
                  <a:schemeClr val="tx1"/>
                </a:solidFill>
                <a:latin typeface="Tahoma" pitchFamily="34" charset="0"/>
                <a:cs typeface="Tahoma" pitchFamily="34" charset="0"/>
              </a:rPr>
              <a:t>D</a:t>
            </a:r>
            <a:r>
              <a:rPr lang="fr-FR" dirty="0" smtClean="0">
                <a:solidFill>
                  <a:schemeClr val="tx1"/>
                </a:solidFill>
                <a:latin typeface="Tahoma" pitchFamily="34" charset="0"/>
                <a:cs typeface="Tahoma" pitchFamily="34" charset="0"/>
              </a:rPr>
              <a:t>éfinitions liées </a:t>
            </a:r>
            <a:r>
              <a:rPr lang="fr-FR" dirty="0">
                <a:solidFill>
                  <a:schemeClr val="tx1"/>
                </a:solidFill>
                <a:latin typeface="Tahoma" pitchFamily="34" charset="0"/>
                <a:cs typeface="Tahoma" pitchFamily="34" charset="0"/>
              </a:rPr>
              <a:t>la croissance, </a:t>
            </a:r>
          </a:p>
          <a:p>
            <a:pPr marL="514350" lvl="0" indent="-514350" algn="l">
              <a:buFont typeface="+mj-lt"/>
              <a:buAutoNum type="arabicPeriod"/>
            </a:pPr>
            <a:r>
              <a:rPr lang="fr-FR" dirty="0" smtClean="0">
                <a:solidFill>
                  <a:schemeClr val="tx2">
                    <a:lumMod val="75000"/>
                  </a:schemeClr>
                </a:solidFill>
                <a:latin typeface="Tahoma" pitchFamily="34" charset="0"/>
                <a:cs typeface="Tahoma" pitchFamily="34" charset="0"/>
              </a:rPr>
              <a:t> </a:t>
            </a:r>
            <a:r>
              <a:rPr lang="fr-FR" dirty="0">
                <a:solidFill>
                  <a:schemeClr val="tx2">
                    <a:lumMod val="75000"/>
                  </a:schemeClr>
                </a:solidFill>
                <a:latin typeface="Tahoma" pitchFamily="34" charset="0"/>
                <a:cs typeface="Tahoma" pitchFamily="34" charset="0"/>
              </a:rPr>
              <a:t>L</a:t>
            </a:r>
            <a:r>
              <a:rPr lang="fr-FR" dirty="0" smtClean="0">
                <a:solidFill>
                  <a:schemeClr val="tx2">
                    <a:lumMod val="75000"/>
                  </a:schemeClr>
                </a:solidFill>
                <a:latin typeface="Tahoma" pitchFamily="34" charset="0"/>
                <a:cs typeface="Tahoma" pitchFamily="34" charset="0"/>
              </a:rPr>
              <a:t>iens </a:t>
            </a:r>
            <a:r>
              <a:rPr lang="fr-FR" dirty="0">
                <a:solidFill>
                  <a:schemeClr val="tx2">
                    <a:lumMod val="75000"/>
                  </a:schemeClr>
                </a:solidFill>
                <a:latin typeface="Tahoma" pitchFamily="34" charset="0"/>
                <a:cs typeface="Tahoma" pitchFamily="34" charset="0"/>
              </a:rPr>
              <a:t>organiques </a:t>
            </a:r>
            <a:r>
              <a:rPr lang="fr-FR" dirty="0" smtClean="0">
                <a:solidFill>
                  <a:schemeClr val="tx2">
                    <a:lumMod val="75000"/>
                  </a:schemeClr>
                </a:solidFill>
                <a:latin typeface="Tahoma" pitchFamily="34" charset="0"/>
                <a:cs typeface="Tahoma" pitchFamily="34" charset="0"/>
              </a:rPr>
              <a:t>entre </a:t>
            </a:r>
            <a:r>
              <a:rPr lang="fr-FR" dirty="0">
                <a:solidFill>
                  <a:schemeClr val="tx2">
                    <a:lumMod val="75000"/>
                  </a:schemeClr>
                </a:solidFill>
                <a:latin typeface="Tahoma" pitchFamily="34" charset="0"/>
                <a:cs typeface="Tahoma" pitchFamily="34" charset="0"/>
              </a:rPr>
              <a:t>l’infrastructure qualité et la croissance </a:t>
            </a:r>
            <a:r>
              <a:rPr lang="fr-FR" dirty="0" smtClean="0">
                <a:solidFill>
                  <a:schemeClr val="tx2">
                    <a:lumMod val="75000"/>
                  </a:schemeClr>
                </a:solidFill>
                <a:latin typeface="Tahoma" pitchFamily="34" charset="0"/>
                <a:cs typeface="Tahoma" pitchFamily="34" charset="0"/>
              </a:rPr>
              <a:t>économique, </a:t>
            </a:r>
          </a:p>
          <a:p>
            <a:pPr marL="514350" indent="-514350" algn="l">
              <a:buFont typeface="+mj-lt"/>
              <a:buAutoNum type="arabicPeriod"/>
            </a:pPr>
            <a:r>
              <a:rPr lang="fr-FR" dirty="0" smtClean="0">
                <a:solidFill>
                  <a:srgbClr val="C00000"/>
                </a:solidFill>
                <a:latin typeface="Tahoma" pitchFamily="34" charset="0"/>
                <a:cs typeface="Tahoma" pitchFamily="34" charset="0"/>
              </a:rPr>
              <a:t> Impacts de la qualité sur la croissance, </a:t>
            </a:r>
          </a:p>
          <a:p>
            <a:pPr marL="514350" indent="-514350" algn="l">
              <a:buFont typeface="+mj-lt"/>
              <a:buAutoNum type="arabicPeriod"/>
            </a:pPr>
            <a:r>
              <a:rPr lang="fr-FR" dirty="0" smtClean="0">
                <a:solidFill>
                  <a:srgbClr val="00B050"/>
                </a:solidFill>
                <a:latin typeface="Tahoma" pitchFamily="34" charset="0"/>
                <a:cs typeface="Tahoma" pitchFamily="34" charset="0"/>
              </a:rPr>
              <a:t> Nécessité d’élaborer et de mettre en place une politique nationale de la Qualité en cohérence avec le DSCE. </a:t>
            </a:r>
          </a:p>
          <a:p>
            <a:pPr marL="514350" lvl="0" indent="-514350" algn="l"/>
            <a:endParaRPr lang="fr-FR" dirty="0" smtClean="0"/>
          </a:p>
          <a:p>
            <a:pPr algn="l"/>
            <a:endParaRPr lang="fr-F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572560" cy="6215106"/>
          </a:xfrm>
        </p:spPr>
        <p:txBody>
          <a:bodyPr>
            <a:noAutofit/>
          </a:bodyPr>
          <a:lstStyle/>
          <a:p>
            <a:pPr lvl="0" algn="just">
              <a:buFontTx/>
              <a:buChar char="-"/>
            </a:pPr>
            <a:r>
              <a:rPr lang="fr-FR" sz="2800" dirty="0" smtClean="0">
                <a:solidFill>
                  <a:schemeClr val="tx1"/>
                </a:solidFill>
                <a:latin typeface="Tahoma" pitchFamily="34" charset="0"/>
                <a:cs typeface="Tahoma" pitchFamily="34" charset="0"/>
              </a:rPr>
              <a:t>Existence des structures publiques et para publiques spécialisées dans la normalisation dans certains secteurs (LABOGENIE, MATGENIE, IMPM </a:t>
            </a:r>
            <a:r>
              <a:rPr lang="fr-FR" sz="2800" dirty="0" err="1" smtClean="0">
                <a:solidFill>
                  <a:schemeClr val="tx1"/>
                </a:solidFill>
                <a:latin typeface="Tahoma" pitchFamily="34" charset="0"/>
                <a:cs typeface="Tahoma" pitchFamily="34" charset="0"/>
              </a:rPr>
              <a:t>etc</a:t>
            </a:r>
            <a:r>
              <a:rPr lang="fr-FR" sz="2800" dirty="0" smtClean="0">
                <a:solidFill>
                  <a:schemeClr val="tx1"/>
                </a:solidFill>
                <a:latin typeface="Tahoma" pitchFamily="34" charset="0"/>
                <a:cs typeface="Tahoma" pitchFamily="34" charset="0"/>
              </a:rPr>
              <a:t>…)</a:t>
            </a:r>
          </a:p>
          <a:p>
            <a:pPr lvl="0" algn="just">
              <a:buFontTx/>
              <a:buChar char="-"/>
            </a:pPr>
            <a:r>
              <a:rPr lang="fr-FR" sz="2800" dirty="0" smtClean="0">
                <a:solidFill>
                  <a:srgbClr val="FF0000"/>
                </a:solidFill>
                <a:latin typeface="Tahoma" pitchFamily="34" charset="0"/>
                <a:cs typeface="Tahoma" pitchFamily="34" charset="0"/>
              </a:rPr>
              <a:t> Création et mise en activité de l’ANOR</a:t>
            </a:r>
          </a:p>
          <a:p>
            <a:pPr lvl="0" algn="just"/>
            <a:endParaRPr lang="fr-FR" sz="2800" dirty="0" smtClean="0">
              <a:solidFill>
                <a:schemeClr val="tx1"/>
              </a:solidFill>
              <a:latin typeface="Tahoma" pitchFamily="34" charset="0"/>
              <a:cs typeface="Tahoma" pitchFamily="34" charset="0"/>
            </a:endParaRPr>
          </a:p>
          <a:p>
            <a:pPr lvl="0" algn="just">
              <a:buFontTx/>
              <a:buChar char="-"/>
            </a:pPr>
            <a:r>
              <a:rPr lang="fr-FR" sz="2800" dirty="0" smtClean="0">
                <a:solidFill>
                  <a:schemeClr val="tx1"/>
                </a:solidFill>
                <a:latin typeface="Tahoma" pitchFamily="34" charset="0"/>
                <a:cs typeface="Tahoma" pitchFamily="34" charset="0"/>
              </a:rPr>
              <a:t> Existence des espaces opportuns pour la promotion de la qualité (Forum, foire </a:t>
            </a:r>
            <a:r>
              <a:rPr lang="fr-FR" sz="2800" dirty="0" err="1" smtClean="0">
                <a:solidFill>
                  <a:schemeClr val="tx1"/>
                </a:solidFill>
                <a:latin typeface="Tahoma" pitchFamily="34" charset="0"/>
                <a:cs typeface="Tahoma" pitchFamily="34" charset="0"/>
              </a:rPr>
              <a:t>etc</a:t>
            </a:r>
            <a:r>
              <a:rPr lang="fr-FR" sz="2800" dirty="0" smtClean="0">
                <a:solidFill>
                  <a:schemeClr val="tx1"/>
                </a:solidFill>
                <a:latin typeface="Tahoma" pitchFamily="34" charset="0"/>
                <a:cs typeface="Tahoma" pitchFamily="34" charset="0"/>
              </a:rPr>
              <a:t>…)</a:t>
            </a:r>
          </a:p>
          <a:p>
            <a:pPr algn="just"/>
            <a:endParaRPr lang="fr-FR" sz="2800" dirty="0" smtClean="0">
              <a:latin typeface="Tahoma" pitchFamily="34" charset="0"/>
              <a:cs typeface="Tahoma" pitchFamily="34" charset="0"/>
            </a:endParaRPr>
          </a:p>
          <a:p>
            <a:pPr algn="just">
              <a:buFontTx/>
              <a:buChar char="-"/>
            </a:pPr>
            <a:r>
              <a:rPr lang="fr-FR" sz="2800" dirty="0" smtClean="0">
                <a:solidFill>
                  <a:schemeClr val="tx1"/>
                </a:solidFill>
                <a:latin typeface="Tahoma" pitchFamily="34" charset="0"/>
                <a:cs typeface="Tahoma" pitchFamily="34" charset="0"/>
              </a:rPr>
              <a:t>Existence des comités de facilitation et des guichets uniques</a:t>
            </a:r>
          </a:p>
          <a:p>
            <a:pPr algn="just">
              <a:buFontTx/>
              <a:buChar char="-"/>
            </a:pPr>
            <a:endParaRPr lang="fr-FR" sz="2800" dirty="0" smtClean="0">
              <a:solidFill>
                <a:schemeClr val="tx1"/>
              </a:solidFill>
              <a:latin typeface="Tahoma" pitchFamily="34" charset="0"/>
              <a:cs typeface="Tahoma" pitchFamily="34" charset="0"/>
            </a:endParaRPr>
          </a:p>
          <a:p>
            <a:pPr algn="just"/>
            <a:r>
              <a:rPr lang="fr-FR" sz="2800" dirty="0" smtClean="0">
                <a:solidFill>
                  <a:schemeClr val="tx1"/>
                </a:solidFill>
                <a:latin typeface="Tahoma" pitchFamily="34" charset="0"/>
                <a:cs typeface="Tahoma" pitchFamily="34" charset="0"/>
              </a:rPr>
              <a:t>- Existence des reformes(élaboration des manuels de procédure au SPRA)</a:t>
            </a:r>
            <a:endParaRPr lang="fr-FR" sz="2800" dirty="0">
              <a:solidFill>
                <a:schemeClr val="tx1"/>
              </a:solidFill>
              <a:latin typeface="Tahoma" pitchFamily="34" charset="0"/>
              <a:cs typeface="Tahoma"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428604"/>
            <a:ext cx="8786874" cy="6215106"/>
          </a:xfrm>
        </p:spPr>
        <p:txBody>
          <a:bodyPr>
            <a:normAutofit fontScale="25000" lnSpcReduction="20000"/>
          </a:bodyPr>
          <a:lstStyle/>
          <a:p>
            <a:pPr lvl="0" algn="just"/>
            <a:r>
              <a:rPr lang="fr-FR" sz="9600" b="1" dirty="0">
                <a:solidFill>
                  <a:schemeClr val="tx1"/>
                </a:solidFill>
                <a:latin typeface="Tahoma" pitchFamily="34" charset="0"/>
                <a:cs typeface="Tahoma" pitchFamily="34" charset="0"/>
              </a:rPr>
              <a:t>Perspectives </a:t>
            </a:r>
            <a:r>
              <a:rPr lang="fr-FR" sz="9600" b="1" dirty="0" smtClean="0">
                <a:solidFill>
                  <a:schemeClr val="tx1"/>
                </a:solidFill>
                <a:latin typeface="Tahoma" pitchFamily="34" charset="0"/>
                <a:cs typeface="Tahoma" pitchFamily="34" charset="0"/>
              </a:rPr>
              <a:t>: vers l’élaboration d’une stratégie nationale de la norme et de la qualité</a:t>
            </a:r>
          </a:p>
          <a:p>
            <a:pPr lvl="0" algn="just"/>
            <a:endParaRPr lang="fr-FR" sz="9600" b="1" dirty="0" smtClean="0">
              <a:solidFill>
                <a:schemeClr val="tx1"/>
              </a:solidFill>
              <a:latin typeface="Tahoma" pitchFamily="34" charset="0"/>
              <a:cs typeface="Tahoma" pitchFamily="34" charset="0"/>
            </a:endParaRPr>
          </a:p>
          <a:p>
            <a:pPr lvl="0" algn="just">
              <a:buFontTx/>
              <a:buChar char="-"/>
            </a:pPr>
            <a:r>
              <a:rPr lang="fr-FR" sz="9600" dirty="0" smtClean="0">
                <a:solidFill>
                  <a:schemeClr val="tx1"/>
                </a:solidFill>
                <a:latin typeface="Tahoma" pitchFamily="34" charset="0"/>
                <a:cs typeface="Tahoma" pitchFamily="34" charset="0"/>
              </a:rPr>
              <a:t>L’urgence de la croissance</a:t>
            </a:r>
          </a:p>
          <a:p>
            <a:pPr lvl="0" algn="just">
              <a:buFontTx/>
              <a:buChar char="-"/>
            </a:pPr>
            <a:endParaRPr lang="fr-FR" sz="9600" dirty="0" smtClean="0">
              <a:solidFill>
                <a:schemeClr val="tx1"/>
              </a:solidFill>
              <a:latin typeface="Tahoma" pitchFamily="34" charset="0"/>
              <a:cs typeface="Tahoma" pitchFamily="34" charset="0"/>
            </a:endParaRPr>
          </a:p>
          <a:p>
            <a:pPr lvl="0" algn="just">
              <a:buFontTx/>
              <a:buChar char="-"/>
            </a:pPr>
            <a:r>
              <a:rPr lang="fr-FR" sz="9600" dirty="0">
                <a:solidFill>
                  <a:schemeClr val="tx1"/>
                </a:solidFill>
                <a:latin typeface="Tahoma" pitchFamily="34" charset="0"/>
                <a:cs typeface="Tahoma" pitchFamily="34" charset="0"/>
              </a:rPr>
              <a:t> </a:t>
            </a:r>
            <a:r>
              <a:rPr lang="fr-FR" sz="9600" dirty="0" smtClean="0">
                <a:solidFill>
                  <a:schemeClr val="tx1"/>
                </a:solidFill>
                <a:latin typeface="Tahoma" pitchFamily="34" charset="0"/>
                <a:cs typeface="Tahoma" pitchFamily="34" charset="0"/>
              </a:rPr>
              <a:t>L’impact de la norme et la qualité sur la croissance</a:t>
            </a:r>
          </a:p>
          <a:p>
            <a:pPr lvl="0" algn="just"/>
            <a:endParaRPr lang="fr-FR" sz="9600" dirty="0" smtClean="0">
              <a:solidFill>
                <a:schemeClr val="tx1"/>
              </a:solidFill>
              <a:latin typeface="Tahoma" pitchFamily="34" charset="0"/>
              <a:cs typeface="Tahoma" pitchFamily="34" charset="0"/>
            </a:endParaRPr>
          </a:p>
          <a:p>
            <a:pPr lvl="0" algn="just">
              <a:buFontTx/>
              <a:buChar char="-"/>
            </a:pPr>
            <a:r>
              <a:rPr lang="fr-FR" sz="9600" dirty="0">
                <a:solidFill>
                  <a:schemeClr val="tx1"/>
                </a:solidFill>
                <a:latin typeface="Tahoma" pitchFamily="34" charset="0"/>
                <a:cs typeface="Tahoma" pitchFamily="34" charset="0"/>
              </a:rPr>
              <a:t> </a:t>
            </a:r>
            <a:r>
              <a:rPr lang="fr-FR" sz="9600" dirty="0" smtClean="0">
                <a:solidFill>
                  <a:schemeClr val="tx1"/>
                </a:solidFill>
                <a:latin typeface="Tahoma" pitchFamily="34" charset="0"/>
                <a:cs typeface="Tahoma" pitchFamily="34" charset="0"/>
              </a:rPr>
              <a:t>La dimension juridique et normative de la norme et de la qualité</a:t>
            </a:r>
          </a:p>
          <a:p>
            <a:pPr lvl="0" algn="just"/>
            <a:endParaRPr lang="fr-FR" sz="9600" dirty="0" smtClean="0">
              <a:solidFill>
                <a:schemeClr val="tx1"/>
              </a:solidFill>
              <a:latin typeface="Tahoma" pitchFamily="34" charset="0"/>
              <a:cs typeface="Tahoma" pitchFamily="34" charset="0"/>
            </a:endParaRPr>
          </a:p>
          <a:p>
            <a:pPr lvl="0" algn="just">
              <a:buFontTx/>
              <a:buChar char="-"/>
            </a:pPr>
            <a:r>
              <a:rPr lang="fr-FR" sz="9600" dirty="0">
                <a:solidFill>
                  <a:schemeClr val="tx1"/>
                </a:solidFill>
                <a:latin typeface="Tahoma" pitchFamily="34" charset="0"/>
                <a:cs typeface="Tahoma" pitchFamily="34" charset="0"/>
              </a:rPr>
              <a:t> </a:t>
            </a:r>
            <a:r>
              <a:rPr lang="fr-FR" sz="9600" dirty="0" smtClean="0">
                <a:solidFill>
                  <a:schemeClr val="tx1"/>
                </a:solidFill>
                <a:latin typeface="Tahoma" pitchFamily="34" charset="0"/>
                <a:cs typeface="Tahoma" pitchFamily="34" charset="0"/>
              </a:rPr>
              <a:t>La pression internationale.</a:t>
            </a:r>
          </a:p>
          <a:p>
            <a:pPr lvl="0" algn="just"/>
            <a:endParaRPr lang="fr-FR" sz="9600" dirty="0" smtClean="0">
              <a:solidFill>
                <a:schemeClr val="tx1"/>
              </a:solidFill>
              <a:latin typeface="Tahoma" pitchFamily="34" charset="0"/>
              <a:cs typeface="Tahoma" pitchFamily="34" charset="0"/>
            </a:endParaRPr>
          </a:p>
          <a:p>
            <a:pPr algn="just"/>
            <a:r>
              <a:rPr lang="fr-FR" sz="9600" dirty="0">
                <a:solidFill>
                  <a:schemeClr val="tx1"/>
                </a:solidFill>
                <a:latin typeface="Tahoma" pitchFamily="34" charset="0"/>
                <a:cs typeface="Tahoma" pitchFamily="34" charset="0"/>
              </a:rPr>
              <a:t>A</a:t>
            </a:r>
            <a:r>
              <a:rPr lang="fr-FR" sz="9600" dirty="0" smtClean="0">
                <a:solidFill>
                  <a:schemeClr val="tx1"/>
                </a:solidFill>
                <a:latin typeface="Tahoma" pitchFamily="34" charset="0"/>
                <a:cs typeface="Tahoma" pitchFamily="34" charset="0"/>
              </a:rPr>
              <a:t> long terme, à l’élaboration et à la mise en œuvre d’une stratégie</a:t>
            </a:r>
            <a:r>
              <a:rPr lang="fr-FR" sz="9600" b="1" dirty="0" smtClean="0">
                <a:solidFill>
                  <a:schemeClr val="tx1"/>
                </a:solidFill>
                <a:latin typeface="Tahoma" pitchFamily="34" charset="0"/>
                <a:cs typeface="Tahoma" pitchFamily="34" charset="0"/>
              </a:rPr>
              <a:t> </a:t>
            </a:r>
            <a:r>
              <a:rPr lang="fr-FR" sz="9600" dirty="0" smtClean="0">
                <a:solidFill>
                  <a:schemeClr val="tx1"/>
                </a:solidFill>
                <a:latin typeface="Tahoma" pitchFamily="34" charset="0"/>
                <a:cs typeface="Tahoma" pitchFamily="34" charset="0"/>
              </a:rPr>
              <a:t>nationale de la Qualité en tant qu’expression de l’engagement des pouvoirs publics. </a:t>
            </a:r>
          </a:p>
          <a:p>
            <a:pPr algn="just"/>
            <a:r>
              <a:rPr lang="fr-FR" sz="9600" dirty="0" smtClean="0">
                <a:solidFill>
                  <a:schemeClr val="tx1"/>
                </a:solidFill>
                <a:latin typeface="Tahoma" pitchFamily="34" charset="0"/>
                <a:cs typeface="Tahoma" pitchFamily="34" charset="0"/>
              </a:rPr>
              <a:t>Cet engagement doit être explicite et consigné dans les documents de référence en matière de politique économique nationale. </a:t>
            </a:r>
          </a:p>
          <a:p>
            <a:pPr lvl="0" algn="just"/>
            <a:endParaRPr lang="fr-FR" dirty="0">
              <a:solidFill>
                <a:schemeClr val="tx1"/>
              </a:solidFill>
            </a:endParaRPr>
          </a:p>
          <a:p>
            <a:r>
              <a:rPr lang="fr-FR" dirty="0"/>
              <a:t> </a:t>
            </a:r>
            <a:endParaRPr lang="fr-FR"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715436" cy="6429420"/>
          </a:xfrm>
        </p:spPr>
        <p:txBody>
          <a:bodyPr>
            <a:normAutofit/>
          </a:bodyPr>
          <a:lstStyle/>
          <a:p>
            <a:pPr algn="just"/>
            <a:r>
              <a:rPr lang="fr-FR" dirty="0">
                <a:solidFill>
                  <a:schemeClr val="tx1"/>
                </a:solidFill>
                <a:latin typeface="Tahoma" pitchFamily="34" charset="0"/>
                <a:cs typeface="Tahoma" pitchFamily="34" charset="0"/>
              </a:rPr>
              <a:t>L</a:t>
            </a:r>
            <a:r>
              <a:rPr lang="fr-FR" dirty="0" smtClean="0">
                <a:solidFill>
                  <a:schemeClr val="tx1"/>
                </a:solidFill>
                <a:latin typeface="Tahoma" pitchFamily="34" charset="0"/>
                <a:cs typeface="Tahoma" pitchFamily="34" charset="0"/>
              </a:rPr>
              <a:t>’infrastructure qualité: domaine ou secteur transversal de l’activité économique, de type particulier.</a:t>
            </a:r>
          </a:p>
          <a:p>
            <a:pPr algn="just"/>
            <a:endParaRPr lang="fr-FR" dirty="0" smtClean="0">
              <a:solidFill>
                <a:schemeClr val="tx1"/>
              </a:solidFill>
              <a:latin typeface="Tahoma" pitchFamily="34" charset="0"/>
              <a:cs typeface="Tahoma" pitchFamily="34" charset="0"/>
            </a:endParaRPr>
          </a:p>
          <a:p>
            <a:pPr algn="just"/>
            <a:r>
              <a:rPr lang="fr-FR" dirty="0" smtClean="0">
                <a:solidFill>
                  <a:schemeClr val="tx1"/>
                </a:solidFill>
                <a:latin typeface="Tahoma" pitchFamily="34" charset="0"/>
                <a:cs typeface="Tahoma" pitchFamily="34" charset="0"/>
              </a:rPr>
              <a:t> Les éléments déterminants de cette stratégie   sont :</a:t>
            </a:r>
          </a:p>
          <a:p>
            <a:pPr algn="just">
              <a:buFontTx/>
              <a:buChar char="-"/>
            </a:pPr>
            <a:r>
              <a:rPr lang="fr-FR" dirty="0" smtClean="0">
                <a:solidFill>
                  <a:schemeClr val="tx1"/>
                </a:solidFill>
                <a:latin typeface="Tahoma" pitchFamily="34" charset="0"/>
                <a:cs typeface="Tahoma" pitchFamily="34" charset="0"/>
              </a:rPr>
              <a:t>La formulation d’une vision claire du secteur Qualité,  </a:t>
            </a:r>
          </a:p>
          <a:p>
            <a:pPr algn="just">
              <a:buFontTx/>
              <a:buChar char="-"/>
            </a:pPr>
            <a:r>
              <a:rPr lang="fr-FR" dirty="0">
                <a:solidFill>
                  <a:schemeClr val="tx1"/>
                </a:solidFill>
                <a:latin typeface="Tahoma" pitchFamily="34" charset="0"/>
                <a:cs typeface="Tahoma" pitchFamily="34" charset="0"/>
              </a:rPr>
              <a:t> </a:t>
            </a:r>
            <a:r>
              <a:rPr lang="fr-FR" dirty="0" smtClean="0">
                <a:solidFill>
                  <a:schemeClr val="tx1"/>
                </a:solidFill>
                <a:latin typeface="Tahoma" pitchFamily="34" charset="0"/>
                <a:cs typeface="Tahoma" pitchFamily="34" charset="0"/>
              </a:rPr>
              <a:t>La détermination des orientations stratégiques, </a:t>
            </a:r>
          </a:p>
          <a:p>
            <a:pPr algn="just">
              <a:buFontTx/>
              <a:buChar char="-"/>
            </a:pPr>
            <a:r>
              <a:rPr lang="fr-FR" dirty="0" smtClean="0">
                <a:solidFill>
                  <a:schemeClr val="tx1"/>
                </a:solidFill>
                <a:latin typeface="Tahoma" pitchFamily="34" charset="0"/>
                <a:cs typeface="Tahoma" pitchFamily="34" charset="0"/>
              </a:rPr>
              <a:t>La fixation des objectifs,</a:t>
            </a:r>
          </a:p>
          <a:p>
            <a:pPr algn="just"/>
            <a:endParaRPr lang="fr-FR" dirty="0" smtClean="0"/>
          </a:p>
          <a:p>
            <a:endParaRPr lang="fr-F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57158" y="357166"/>
            <a:ext cx="8429684" cy="6143668"/>
          </a:xfrm>
        </p:spPr>
        <p:txBody>
          <a:bodyPr>
            <a:normAutofit lnSpcReduction="10000"/>
          </a:bodyPr>
          <a:lstStyle/>
          <a:p>
            <a:pPr algn="just">
              <a:buFontTx/>
              <a:buChar char="-"/>
            </a:pPr>
            <a:r>
              <a:rPr lang="fr-FR" dirty="0" smtClean="0">
                <a:solidFill>
                  <a:schemeClr val="tx1"/>
                </a:solidFill>
              </a:rPr>
              <a:t>L’élaboration et la mise en œuvre des projets relatifs à la démarche Qualité.</a:t>
            </a:r>
          </a:p>
          <a:p>
            <a:pPr algn="just"/>
            <a:r>
              <a:rPr lang="fr-FR" dirty="0" smtClean="0">
                <a:solidFill>
                  <a:srgbClr val="FF0000"/>
                </a:solidFill>
              </a:rPr>
              <a:t>En somme, il s’agit d’appliquer le processus de planification stratégique au domaine Qualité.</a:t>
            </a:r>
          </a:p>
          <a:p>
            <a:pPr algn="just"/>
            <a:r>
              <a:rPr lang="fr-FR" dirty="0" smtClean="0">
                <a:solidFill>
                  <a:srgbClr val="00B050"/>
                </a:solidFill>
              </a:rPr>
              <a:t>Hypothèses d’axes stratégiques possibles :</a:t>
            </a:r>
          </a:p>
          <a:p>
            <a:pPr algn="just">
              <a:buFontTx/>
              <a:buChar char="-"/>
            </a:pPr>
            <a:r>
              <a:rPr lang="fr-FR" dirty="0" smtClean="0">
                <a:solidFill>
                  <a:schemeClr val="tx1"/>
                </a:solidFill>
              </a:rPr>
              <a:t>Promotion de la qualité dans la production des biens et services qui relèvent de l’action gouvernementale;</a:t>
            </a:r>
          </a:p>
          <a:p>
            <a:pPr algn="just">
              <a:buFontTx/>
              <a:buChar char="-"/>
            </a:pPr>
            <a:r>
              <a:rPr lang="fr-FR" dirty="0" smtClean="0">
                <a:solidFill>
                  <a:schemeClr val="tx1"/>
                </a:solidFill>
              </a:rPr>
              <a:t> Promotion de la qualité dans la production des biens et services qui relèvent du secteur privé;</a:t>
            </a:r>
          </a:p>
          <a:p>
            <a:pPr algn="just">
              <a:buFontTx/>
              <a:buChar char="-"/>
            </a:pPr>
            <a:r>
              <a:rPr lang="fr-FR" dirty="0" smtClean="0">
                <a:solidFill>
                  <a:schemeClr val="tx1"/>
                </a:solidFill>
              </a:rPr>
              <a:t> Promotion de la culture de la qualité dans la société camerounaise. </a:t>
            </a:r>
          </a:p>
          <a:p>
            <a:pPr algn="l"/>
            <a:endParaRPr lang="fr-F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85729"/>
            <a:ext cx="7772400" cy="857255"/>
          </a:xfrm>
        </p:spPr>
        <p:txBody>
          <a:bodyPr/>
          <a:lstStyle/>
          <a:p>
            <a:r>
              <a:rPr lang="fr-FR" dirty="0" smtClean="0"/>
              <a:t>Conclusion </a:t>
            </a:r>
            <a:endParaRPr lang="fr-FR" dirty="0"/>
          </a:p>
        </p:txBody>
      </p:sp>
      <p:sp>
        <p:nvSpPr>
          <p:cNvPr id="3" name="Sous-titre 2"/>
          <p:cNvSpPr>
            <a:spLocks noGrp="1"/>
          </p:cNvSpPr>
          <p:nvPr>
            <p:ph type="subTitle" idx="1"/>
          </p:nvPr>
        </p:nvSpPr>
        <p:spPr>
          <a:xfrm>
            <a:off x="214282" y="1285860"/>
            <a:ext cx="8715436" cy="5357850"/>
          </a:xfrm>
        </p:spPr>
        <p:txBody>
          <a:bodyPr>
            <a:normAutofit fontScale="92500" lnSpcReduction="20000"/>
          </a:bodyPr>
          <a:lstStyle/>
          <a:p>
            <a:pPr algn="l">
              <a:buFont typeface="Arial" pitchFamily="34" charset="0"/>
              <a:buChar char="•"/>
            </a:pPr>
            <a:r>
              <a:rPr lang="fr-FR" dirty="0" smtClean="0">
                <a:solidFill>
                  <a:schemeClr val="tx1"/>
                </a:solidFill>
              </a:rPr>
              <a:t> La qualité et la croissance ont des liens basiques</a:t>
            </a:r>
          </a:p>
          <a:p>
            <a:pPr algn="l">
              <a:buFont typeface="Arial" pitchFamily="34" charset="0"/>
              <a:buChar char="•"/>
            </a:pPr>
            <a:r>
              <a:rPr lang="fr-FR" dirty="0" smtClean="0">
                <a:solidFill>
                  <a:srgbClr val="FF0000"/>
                </a:solidFill>
              </a:rPr>
              <a:t> L’impact de la qualité sur la croissance est considérable</a:t>
            </a:r>
          </a:p>
          <a:p>
            <a:pPr algn="l">
              <a:buFont typeface="Arial" pitchFamily="34" charset="0"/>
              <a:buChar char="•"/>
            </a:pPr>
            <a:r>
              <a:rPr lang="fr-FR" dirty="0" smtClean="0">
                <a:solidFill>
                  <a:srgbClr val="00B050"/>
                </a:solidFill>
              </a:rPr>
              <a:t> une étude d’impact peut illustrer cet apport de la qualité sur la croissance</a:t>
            </a:r>
          </a:p>
          <a:p>
            <a:pPr algn="just">
              <a:buFont typeface="Arial" pitchFamily="34" charset="0"/>
              <a:buChar char="•"/>
            </a:pPr>
            <a:r>
              <a:rPr lang="fr-FR" dirty="0" smtClean="0">
                <a:solidFill>
                  <a:srgbClr val="0070C0"/>
                </a:solidFill>
              </a:rPr>
              <a:t> Conditions de succès de l’efficacité de la relation Qualité-Croissance:</a:t>
            </a:r>
          </a:p>
          <a:p>
            <a:pPr algn="just">
              <a:buFont typeface="Wingdings" pitchFamily="2" charset="2"/>
              <a:buChar char="Ø"/>
            </a:pPr>
            <a:r>
              <a:rPr lang="fr-FR" dirty="0" smtClean="0">
                <a:solidFill>
                  <a:schemeClr val="tx1"/>
                </a:solidFill>
              </a:rPr>
              <a:t>un engagement des pouvoirs publics à travers la mise en place d’un cadre de référence constitué essentiellement : des documents de stratégie,  politique et programmes dans le domaine de la qualité, </a:t>
            </a:r>
          </a:p>
          <a:p>
            <a:pPr algn="l">
              <a:buFont typeface="Arial" pitchFamily="34" charset="0"/>
              <a:buChar char="•"/>
            </a:pPr>
            <a:endParaRPr lang="fr-FR" dirty="0" smtClean="0"/>
          </a:p>
          <a:p>
            <a:pPr algn="l"/>
            <a:endParaRPr lang="fr-FR" dirty="0" smtClean="0"/>
          </a:p>
          <a:p>
            <a:pPr algn="just">
              <a:buFont typeface="Arial" pitchFamily="34" charset="0"/>
              <a:buChar char="•"/>
            </a:pPr>
            <a:endParaRPr lang="fr-FR" dirty="0" smtClean="0"/>
          </a:p>
          <a:p>
            <a:pPr algn="l"/>
            <a:endParaRPr lang="fr-F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57158" y="214290"/>
            <a:ext cx="8643998" cy="6429420"/>
          </a:xfrm>
        </p:spPr>
        <p:txBody>
          <a:bodyPr>
            <a:normAutofit/>
          </a:bodyPr>
          <a:lstStyle/>
          <a:p>
            <a:pPr algn="just">
              <a:buFont typeface="Wingdings" pitchFamily="2" charset="2"/>
              <a:buChar char="Ø"/>
            </a:pPr>
            <a:r>
              <a:rPr lang="fr-FR" dirty="0" smtClean="0">
                <a:solidFill>
                  <a:srgbClr val="FF0000"/>
                </a:solidFill>
              </a:rPr>
              <a:t>la disponibilité d’un système d’informations efficace sur les politiques sectorielles et les programmes de développement, sur le suivi/évaluation des projets et sur le management des entreprises ;</a:t>
            </a:r>
          </a:p>
          <a:p>
            <a:pPr algn="just">
              <a:buFont typeface="Wingdings" pitchFamily="2" charset="2"/>
              <a:buChar char="Ø"/>
            </a:pPr>
            <a:r>
              <a:rPr lang="fr-FR" dirty="0" smtClean="0">
                <a:solidFill>
                  <a:schemeClr val="tx1"/>
                </a:solidFill>
              </a:rPr>
              <a:t>le respect des règles de la saine concurrence sur le marché ;</a:t>
            </a:r>
          </a:p>
          <a:p>
            <a:pPr algn="just">
              <a:buFont typeface="Wingdings" pitchFamily="2" charset="2"/>
              <a:buChar char="Ø"/>
            </a:pPr>
            <a:r>
              <a:rPr lang="fr-FR" dirty="0" smtClean="0">
                <a:solidFill>
                  <a:srgbClr val="0070C0"/>
                </a:solidFill>
              </a:rPr>
              <a:t>la souplesse et l’adaptation de certaines normes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14290"/>
            <a:ext cx="8429684" cy="6429420"/>
          </a:xfrm>
        </p:spPr>
        <p:txBody>
          <a:bodyPr>
            <a:normAutofit lnSpcReduction="10000"/>
          </a:bodyPr>
          <a:lstStyle/>
          <a:p>
            <a:pPr algn="just">
              <a:buFont typeface="Wingdings" pitchFamily="2" charset="2"/>
              <a:buChar char="Ø"/>
            </a:pPr>
            <a:r>
              <a:rPr lang="fr-FR" dirty="0" smtClean="0">
                <a:solidFill>
                  <a:srgbClr val="FF0000"/>
                </a:solidFill>
              </a:rPr>
              <a:t>L’adoption par les entreprises et les organisations de production des biens et services d’un management de la qualité qui consiste entre autre à : </a:t>
            </a:r>
          </a:p>
          <a:p>
            <a:pPr algn="just"/>
            <a:r>
              <a:rPr lang="fr-FR" dirty="0" smtClean="0">
                <a:solidFill>
                  <a:srgbClr val="92D050"/>
                </a:solidFill>
              </a:rPr>
              <a:t>- </a:t>
            </a:r>
            <a:r>
              <a:rPr lang="fr-FR" dirty="0" smtClean="0">
                <a:solidFill>
                  <a:schemeClr val="tx1"/>
                </a:solidFill>
              </a:rPr>
              <a:t>donner et impulser une direction claire et constante pour l’amélioration de la qualité des produits et des services, </a:t>
            </a:r>
          </a:p>
          <a:p>
            <a:pPr algn="just"/>
            <a:r>
              <a:rPr lang="fr-FR" dirty="0" smtClean="0">
                <a:solidFill>
                  <a:schemeClr val="tx1"/>
                </a:solidFill>
              </a:rPr>
              <a:t>- instaurer un processus constant d’amélioration continue  de la qualité de prestations de leurs entreprises, </a:t>
            </a:r>
          </a:p>
          <a:p>
            <a:pPr algn="just"/>
            <a:r>
              <a:rPr lang="fr-FR" dirty="0" smtClean="0">
                <a:solidFill>
                  <a:schemeClr val="tx1"/>
                </a:solidFill>
              </a:rPr>
              <a:t>- encourager le leadership de tout le personnel,</a:t>
            </a:r>
          </a:p>
          <a:p>
            <a:pPr algn="just"/>
            <a:r>
              <a:rPr lang="fr-FR" dirty="0" smtClean="0">
                <a:solidFill>
                  <a:schemeClr val="tx1"/>
                </a:solidFill>
              </a:rPr>
              <a:t>- instaurer un programme de formation et d’auto          développement du personnel.</a:t>
            </a:r>
          </a:p>
          <a:p>
            <a:pPr algn="l"/>
            <a:endParaRPr lang="fr-F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357166"/>
            <a:ext cx="8429684" cy="6138890"/>
          </a:xfrm>
        </p:spPr>
        <p:txBody>
          <a:bodyPr>
            <a:normAutofit fontScale="92500" lnSpcReduction="10000"/>
          </a:bodyPr>
          <a:lstStyle/>
          <a:p>
            <a:pPr algn="just">
              <a:buFont typeface="Wingdings" pitchFamily="2" charset="2"/>
              <a:buChar char="Ø"/>
            </a:pPr>
            <a:r>
              <a:rPr lang="fr-FR" dirty="0" smtClean="0">
                <a:solidFill>
                  <a:srgbClr val="FF0000"/>
                </a:solidFill>
              </a:rPr>
              <a:t> le développement et le maintien d’un système démocratique qui accorde aux citoyens des droits et des libertés:</a:t>
            </a:r>
            <a:endParaRPr lang="fr-FR" dirty="0" smtClean="0">
              <a:solidFill>
                <a:schemeClr val="tx1"/>
              </a:solidFill>
            </a:endParaRPr>
          </a:p>
          <a:p>
            <a:pPr algn="just"/>
            <a:r>
              <a:rPr lang="fr-FR" dirty="0" smtClean="0">
                <a:solidFill>
                  <a:schemeClr val="tx1"/>
                </a:solidFill>
              </a:rPr>
              <a:t>- Le domaine des normes et de la qualité a une dimension politique. </a:t>
            </a:r>
          </a:p>
          <a:p>
            <a:pPr algn="just"/>
            <a:r>
              <a:rPr lang="fr-FR" dirty="0" smtClean="0">
                <a:solidFill>
                  <a:schemeClr val="tx1"/>
                </a:solidFill>
              </a:rPr>
              <a:t>- En effet, la qualité se développe dans le système démocratique: </a:t>
            </a:r>
          </a:p>
          <a:p>
            <a:pPr algn="just"/>
            <a:r>
              <a:rPr lang="fr-FR" dirty="0" smtClean="0">
                <a:solidFill>
                  <a:srgbClr val="FFC000"/>
                </a:solidFill>
              </a:rPr>
              <a:t>- où l’économie de marché permet une concurrence réelle et loyale</a:t>
            </a:r>
          </a:p>
          <a:p>
            <a:pPr algn="just"/>
            <a:r>
              <a:rPr lang="fr-FR" dirty="0" smtClean="0">
                <a:solidFill>
                  <a:srgbClr val="0070C0"/>
                </a:solidFill>
              </a:rPr>
              <a:t>- et où les citoyens (électeurs, consommateurs, employés) jouissent de la liberté d’expression et sont en mesure d’exercer un contrôle sur leur environnement économique et politique. </a:t>
            </a:r>
            <a:endParaRPr lang="fr-FR" dirty="0">
              <a:solidFill>
                <a:srgbClr val="0070C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428596" y="357166"/>
            <a:ext cx="8358246" cy="6357982"/>
          </a:xfrm>
        </p:spPr>
        <p:txBody>
          <a:bodyPr>
            <a:normAutofit/>
          </a:bodyPr>
          <a:lstStyle/>
          <a:p>
            <a:pPr algn="just"/>
            <a:r>
              <a:rPr lang="fr-FR" b="1" dirty="0" smtClean="0">
                <a:solidFill>
                  <a:srgbClr val="92D050"/>
                </a:solidFill>
              </a:rPr>
              <a:t>1.2. Définitions   liées à la croissance</a:t>
            </a:r>
            <a:endParaRPr lang="fr-FR" dirty="0" smtClean="0">
              <a:solidFill>
                <a:srgbClr val="92D050"/>
              </a:solidFill>
            </a:endParaRPr>
          </a:p>
          <a:p>
            <a:pPr lvl="0" algn="just"/>
            <a:r>
              <a:rPr lang="fr-FR" b="1" dirty="0" smtClean="0">
                <a:solidFill>
                  <a:srgbClr val="FF0000"/>
                </a:solidFill>
              </a:rPr>
              <a:t>Produit intérieur brut (PIB)</a:t>
            </a:r>
            <a:r>
              <a:rPr lang="fr-FR" dirty="0" smtClean="0">
                <a:solidFill>
                  <a:srgbClr val="FF0000"/>
                </a:solidFill>
              </a:rPr>
              <a:t> : </a:t>
            </a:r>
            <a:r>
              <a:rPr lang="fr-FR" dirty="0" smtClean="0">
                <a:solidFill>
                  <a:schemeClr val="tx1"/>
                </a:solidFill>
              </a:rPr>
              <a:t>La valeur de marché de l’ensemble des biens et services finaux produit à l’intérieur d’un pays sur une période donnée. </a:t>
            </a:r>
          </a:p>
          <a:p>
            <a:pPr lvl="0" algn="just"/>
            <a:r>
              <a:rPr lang="fr-FR" b="1" dirty="0" smtClean="0">
                <a:solidFill>
                  <a:srgbClr val="FF0000"/>
                </a:solidFill>
              </a:rPr>
              <a:t>Productivité:</a:t>
            </a:r>
            <a:r>
              <a:rPr lang="fr-FR" dirty="0" smtClean="0">
                <a:solidFill>
                  <a:srgbClr val="FF0000"/>
                </a:solidFill>
              </a:rPr>
              <a:t> </a:t>
            </a:r>
            <a:r>
              <a:rPr lang="fr-FR" dirty="0" smtClean="0">
                <a:solidFill>
                  <a:schemeClr val="tx1"/>
                </a:solidFill>
              </a:rPr>
              <a:t>Quantité des biens et services produites par heure travaillé.</a:t>
            </a:r>
          </a:p>
          <a:p>
            <a:pPr lvl="0" algn="just"/>
            <a:r>
              <a:rPr lang="fr-FR" b="1" dirty="0" smtClean="0">
                <a:solidFill>
                  <a:srgbClr val="FF0000"/>
                </a:solidFill>
              </a:rPr>
              <a:t>Facteurs de production</a:t>
            </a:r>
            <a:r>
              <a:rPr lang="fr-FR" dirty="0" smtClean="0">
                <a:solidFill>
                  <a:srgbClr val="FF0000"/>
                </a:solidFill>
              </a:rPr>
              <a:t>: </a:t>
            </a:r>
            <a:r>
              <a:rPr lang="fr-FR" dirty="0" smtClean="0">
                <a:solidFill>
                  <a:schemeClr val="tx1"/>
                </a:solidFill>
              </a:rPr>
              <a:t>Facteurs entrant dans le processus de production des biens et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85728"/>
            <a:ext cx="8643998" cy="6215106"/>
          </a:xfrm>
        </p:spPr>
        <p:txBody>
          <a:bodyPr>
            <a:normAutofit fontScale="92500" lnSpcReduction="10000"/>
          </a:bodyPr>
          <a:lstStyle/>
          <a:p>
            <a:pPr lvl="0" algn="just"/>
            <a:r>
              <a:rPr lang="fr-FR" b="1" dirty="0" smtClean="0">
                <a:solidFill>
                  <a:srgbClr val="FF0000"/>
                </a:solidFill>
              </a:rPr>
              <a:t>Capital physique</a:t>
            </a:r>
            <a:r>
              <a:rPr lang="fr-FR" b="1" dirty="0" smtClean="0"/>
              <a:t> </a:t>
            </a:r>
            <a:r>
              <a:rPr lang="fr-FR" b="1" dirty="0" smtClean="0">
                <a:solidFill>
                  <a:schemeClr val="tx1"/>
                </a:solidFill>
              </a:rPr>
              <a:t>:</a:t>
            </a:r>
            <a:r>
              <a:rPr lang="fr-FR" dirty="0" smtClean="0">
                <a:solidFill>
                  <a:schemeClr val="tx1"/>
                </a:solidFill>
              </a:rPr>
              <a:t> Equipements et structures nécessaires à la production des biens et services </a:t>
            </a:r>
          </a:p>
          <a:p>
            <a:pPr lvl="0" algn="just"/>
            <a:r>
              <a:rPr lang="fr-FR" b="1" dirty="0" smtClean="0">
                <a:solidFill>
                  <a:srgbClr val="FF0000"/>
                </a:solidFill>
              </a:rPr>
              <a:t>Capital humain</a:t>
            </a:r>
            <a:r>
              <a:rPr lang="fr-FR" dirty="0" smtClean="0">
                <a:solidFill>
                  <a:srgbClr val="FF0000"/>
                </a:solidFill>
              </a:rPr>
              <a:t> </a:t>
            </a:r>
            <a:r>
              <a:rPr lang="fr-FR" dirty="0" smtClean="0">
                <a:solidFill>
                  <a:schemeClr val="tx1"/>
                </a:solidFill>
              </a:rPr>
              <a:t>: Connaissances et aptitudes que les travailleurs acquièrent à travers l’éducation, la formation et l’expérience.</a:t>
            </a:r>
          </a:p>
          <a:p>
            <a:pPr lvl="0" algn="just"/>
            <a:r>
              <a:rPr lang="fr-FR" b="1" dirty="0" smtClean="0">
                <a:solidFill>
                  <a:srgbClr val="FF0000"/>
                </a:solidFill>
              </a:rPr>
              <a:t>Savoir technologique</a:t>
            </a:r>
            <a:r>
              <a:rPr lang="fr-FR" dirty="0" smtClean="0">
                <a:solidFill>
                  <a:srgbClr val="FF0000"/>
                </a:solidFill>
              </a:rPr>
              <a:t> : </a:t>
            </a:r>
            <a:r>
              <a:rPr lang="fr-FR" dirty="0" smtClean="0">
                <a:solidFill>
                  <a:schemeClr val="tx1"/>
                </a:solidFill>
              </a:rPr>
              <a:t>Connaissances de la société quant à la manière de produire les biens et services</a:t>
            </a:r>
          </a:p>
          <a:p>
            <a:pPr lvl="0" algn="just"/>
            <a:r>
              <a:rPr lang="fr-FR" b="1" dirty="0" smtClean="0">
                <a:solidFill>
                  <a:srgbClr val="FF0000"/>
                </a:solidFill>
              </a:rPr>
              <a:t>Ressources naturelles</a:t>
            </a:r>
            <a:r>
              <a:rPr lang="fr-FR" dirty="0" smtClean="0">
                <a:solidFill>
                  <a:srgbClr val="FF0000"/>
                </a:solidFill>
              </a:rPr>
              <a:t> </a:t>
            </a:r>
            <a:r>
              <a:rPr lang="fr-FR" dirty="0" smtClean="0">
                <a:solidFill>
                  <a:schemeClr val="tx1"/>
                </a:solidFill>
              </a:rPr>
              <a:t>: Les intrants de la production des biens et services procurés par la matière, telle que la terre, les rivières ou les ressources minières.</a:t>
            </a:r>
          </a:p>
          <a:p>
            <a:pPr lvl="0" algn="just"/>
            <a:r>
              <a:rPr lang="fr-FR" b="1" dirty="0" smtClean="0">
                <a:solidFill>
                  <a:srgbClr val="FF0000"/>
                </a:solidFill>
              </a:rPr>
              <a:t>Externalité</a:t>
            </a:r>
            <a:r>
              <a:rPr lang="fr-FR" dirty="0" smtClean="0"/>
              <a:t> </a:t>
            </a:r>
            <a:r>
              <a:rPr lang="fr-FR" dirty="0" smtClean="0">
                <a:solidFill>
                  <a:schemeClr val="tx1"/>
                </a:solidFill>
              </a:rPr>
              <a:t>: Impact des actions d’un agent sur le bien être des personnes non concernées à priori par ces actions.</a:t>
            </a:r>
          </a:p>
          <a:p>
            <a:pPr algn="l"/>
            <a:endParaRPr lang="fr-FR" dirty="0" smtClean="0"/>
          </a:p>
          <a:p>
            <a:pPr algn="l"/>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214289"/>
            <a:ext cx="8643998" cy="1571637"/>
          </a:xfrm>
        </p:spPr>
        <p:txBody>
          <a:bodyPr>
            <a:normAutofit fontScale="90000"/>
          </a:bodyPr>
          <a:lstStyle/>
          <a:p>
            <a:pPr lvl="0"/>
            <a:r>
              <a:rPr lang="fr-FR" sz="3600" b="1" dirty="0" smtClean="0">
                <a:latin typeface="Tahoma" pitchFamily="34" charset="0"/>
                <a:cs typeface="Tahoma" pitchFamily="34" charset="0"/>
              </a:rPr>
              <a:t/>
            </a:r>
            <a:br>
              <a:rPr lang="fr-FR" sz="3600" b="1" dirty="0" smtClean="0">
                <a:latin typeface="Tahoma" pitchFamily="34" charset="0"/>
                <a:cs typeface="Tahoma" pitchFamily="34" charset="0"/>
              </a:rPr>
            </a:br>
            <a:r>
              <a:rPr lang="fr-FR" sz="3600" b="1" dirty="0" smtClean="0">
                <a:latin typeface="Tahoma" pitchFamily="34" charset="0"/>
                <a:cs typeface="Tahoma" pitchFamily="34" charset="0"/>
              </a:rPr>
              <a:t>2. </a:t>
            </a:r>
            <a:r>
              <a:rPr lang="fr-FR" sz="3600" b="1" dirty="0">
                <a:latin typeface="Tahoma" pitchFamily="34" charset="0"/>
                <a:cs typeface="Tahoma" pitchFamily="34" charset="0"/>
              </a:rPr>
              <a:t>L</a:t>
            </a:r>
            <a:r>
              <a:rPr lang="fr-FR" sz="3600" b="1" dirty="0" smtClean="0">
                <a:latin typeface="Tahoma" pitchFamily="34" charset="0"/>
                <a:cs typeface="Tahoma" pitchFamily="34" charset="0"/>
              </a:rPr>
              <a:t>iens </a:t>
            </a:r>
            <a:r>
              <a:rPr lang="fr-FR" sz="3600" b="1" dirty="0">
                <a:latin typeface="Tahoma" pitchFamily="34" charset="0"/>
                <a:cs typeface="Tahoma" pitchFamily="34" charset="0"/>
              </a:rPr>
              <a:t>organiques </a:t>
            </a:r>
            <a:r>
              <a:rPr lang="fr-FR" sz="3600" b="1" dirty="0" smtClean="0">
                <a:latin typeface="Tahoma" pitchFamily="34" charset="0"/>
                <a:cs typeface="Tahoma" pitchFamily="34" charset="0"/>
              </a:rPr>
              <a:t>existant </a:t>
            </a:r>
            <a:r>
              <a:rPr lang="fr-FR" sz="3600" b="1" dirty="0">
                <a:latin typeface="Tahoma" pitchFamily="34" charset="0"/>
                <a:cs typeface="Tahoma" pitchFamily="34" charset="0"/>
              </a:rPr>
              <a:t>entre </a:t>
            </a:r>
            <a:r>
              <a:rPr lang="fr-FR" sz="3600" b="1" dirty="0" smtClean="0">
                <a:latin typeface="Tahoma" pitchFamily="34" charset="0"/>
                <a:cs typeface="Tahoma" pitchFamily="34" charset="0"/>
              </a:rPr>
              <a:t>l’infrastructure </a:t>
            </a:r>
            <a:r>
              <a:rPr lang="fr-FR" sz="3600" b="1" dirty="0">
                <a:latin typeface="Tahoma" pitchFamily="34" charset="0"/>
                <a:cs typeface="Tahoma" pitchFamily="34" charset="0"/>
              </a:rPr>
              <a:t>qualité et la croissance économique.</a:t>
            </a:r>
            <a:r>
              <a:rPr lang="fr-FR" sz="3600" dirty="0">
                <a:latin typeface="Tahoma" pitchFamily="34" charset="0"/>
                <a:cs typeface="Tahoma" pitchFamily="34" charset="0"/>
              </a:rPr>
              <a:t> </a:t>
            </a:r>
            <a:r>
              <a:rPr lang="fr-FR" dirty="0"/>
              <a:t/>
            </a:r>
            <a:br>
              <a:rPr lang="fr-FR" dirty="0"/>
            </a:br>
            <a:endParaRPr lang="fr-FR" dirty="0"/>
          </a:p>
        </p:txBody>
      </p:sp>
      <p:sp>
        <p:nvSpPr>
          <p:cNvPr id="3" name="Sous-titre 2"/>
          <p:cNvSpPr>
            <a:spLocks noGrp="1"/>
          </p:cNvSpPr>
          <p:nvPr>
            <p:ph type="subTitle" idx="1"/>
          </p:nvPr>
        </p:nvSpPr>
        <p:spPr>
          <a:xfrm>
            <a:off x="214282" y="1928802"/>
            <a:ext cx="8643998" cy="4572032"/>
          </a:xfrm>
        </p:spPr>
        <p:txBody>
          <a:bodyPr>
            <a:normAutofit lnSpcReduction="10000"/>
          </a:bodyPr>
          <a:lstStyle/>
          <a:p>
            <a:pPr marL="0" lvl="1" algn="l">
              <a:buFont typeface="Wingdings" pitchFamily="2" charset="2"/>
              <a:buChar char="§"/>
            </a:pPr>
            <a:r>
              <a:rPr lang="fr-FR" b="1" dirty="0">
                <a:solidFill>
                  <a:schemeClr val="tx1"/>
                </a:solidFill>
                <a:latin typeface="Tahoma" pitchFamily="34" charset="0"/>
                <a:cs typeface="Tahoma" pitchFamily="34" charset="0"/>
              </a:rPr>
              <a:t>Liens à partir de la </a:t>
            </a:r>
            <a:r>
              <a:rPr lang="fr-FR" b="1" dirty="0" smtClean="0">
                <a:solidFill>
                  <a:schemeClr val="tx1"/>
                </a:solidFill>
                <a:latin typeface="Tahoma" pitchFamily="34" charset="0"/>
                <a:cs typeface="Tahoma" pitchFamily="34" charset="0"/>
              </a:rPr>
              <a:t>finalité</a:t>
            </a:r>
          </a:p>
          <a:p>
            <a:pPr marL="0" lvl="1" algn="l"/>
            <a:endParaRPr lang="fr-FR" b="1" dirty="0" smtClean="0">
              <a:solidFill>
                <a:schemeClr val="tx1"/>
              </a:solidFill>
              <a:latin typeface="Tahoma" pitchFamily="34" charset="0"/>
              <a:cs typeface="Tahoma" pitchFamily="34" charset="0"/>
            </a:endParaRPr>
          </a:p>
          <a:p>
            <a:pPr marL="0" lvl="1" algn="l">
              <a:buFont typeface="Wingdings" pitchFamily="2" charset="2"/>
              <a:buChar char="§"/>
            </a:pPr>
            <a:r>
              <a:rPr lang="fr-FR" b="1" dirty="0" smtClean="0">
                <a:solidFill>
                  <a:schemeClr val="accent1"/>
                </a:solidFill>
                <a:latin typeface="Tahoma" pitchFamily="34" charset="0"/>
                <a:cs typeface="Tahoma" pitchFamily="34" charset="0"/>
              </a:rPr>
              <a:t> Liens </a:t>
            </a:r>
            <a:r>
              <a:rPr lang="fr-FR" b="1" dirty="0">
                <a:solidFill>
                  <a:schemeClr val="accent1"/>
                </a:solidFill>
                <a:latin typeface="Tahoma" pitchFamily="34" charset="0"/>
                <a:cs typeface="Tahoma" pitchFamily="34" charset="0"/>
              </a:rPr>
              <a:t>à partir des principes de </a:t>
            </a:r>
            <a:r>
              <a:rPr lang="fr-FR" b="1" dirty="0" smtClean="0">
                <a:solidFill>
                  <a:schemeClr val="accent1"/>
                </a:solidFill>
                <a:latin typeface="Tahoma" pitchFamily="34" charset="0"/>
                <a:cs typeface="Tahoma" pitchFamily="34" charset="0"/>
              </a:rPr>
              <a:t>base</a:t>
            </a:r>
          </a:p>
          <a:p>
            <a:pPr marL="0" lvl="1" algn="l"/>
            <a:endParaRPr lang="fr-FR" b="1" dirty="0" smtClean="0">
              <a:solidFill>
                <a:schemeClr val="accent1"/>
              </a:solidFill>
              <a:latin typeface="Tahoma" pitchFamily="34" charset="0"/>
              <a:cs typeface="Tahoma" pitchFamily="34" charset="0"/>
            </a:endParaRPr>
          </a:p>
          <a:p>
            <a:pPr marL="0" lvl="1" algn="l">
              <a:buFont typeface="Wingdings" pitchFamily="2" charset="2"/>
              <a:buChar char="§"/>
            </a:pPr>
            <a:r>
              <a:rPr lang="fr-FR" b="1" dirty="0" smtClean="0">
                <a:solidFill>
                  <a:srgbClr val="C00000"/>
                </a:solidFill>
                <a:latin typeface="Tahoma" pitchFamily="34" charset="0"/>
                <a:cs typeface="Tahoma" pitchFamily="34" charset="0"/>
              </a:rPr>
              <a:t>Liens à partir des processus</a:t>
            </a:r>
          </a:p>
          <a:p>
            <a:pPr marL="0" lvl="1" algn="l"/>
            <a:endParaRPr lang="fr-FR" b="1" dirty="0" smtClean="0">
              <a:solidFill>
                <a:srgbClr val="C00000"/>
              </a:solidFill>
              <a:latin typeface="Tahoma" pitchFamily="34" charset="0"/>
              <a:cs typeface="Tahoma" pitchFamily="34" charset="0"/>
            </a:endParaRPr>
          </a:p>
          <a:p>
            <a:pPr marL="0" lvl="1" algn="l">
              <a:buFont typeface="Wingdings" pitchFamily="2" charset="2"/>
              <a:buChar char="§"/>
            </a:pPr>
            <a:r>
              <a:rPr lang="fr-FR" b="1" dirty="0" smtClean="0">
                <a:solidFill>
                  <a:srgbClr val="FFC000"/>
                </a:solidFill>
                <a:latin typeface="Tahoma" pitchFamily="34" charset="0"/>
                <a:cs typeface="Tahoma" pitchFamily="34" charset="0"/>
              </a:rPr>
              <a:t>Liens à partir de l’action des pouvoirs publics</a:t>
            </a:r>
          </a:p>
          <a:p>
            <a:pPr marL="0" lvl="1" algn="l">
              <a:buFont typeface="Wingdings" pitchFamily="2" charset="2"/>
              <a:buChar char="§"/>
            </a:pPr>
            <a:endParaRPr lang="fr-FR" b="1" dirty="0" smtClean="0">
              <a:solidFill>
                <a:srgbClr val="FFC000"/>
              </a:solidFill>
              <a:latin typeface="Tahoma" pitchFamily="34" charset="0"/>
              <a:cs typeface="Tahoma" pitchFamily="34" charset="0"/>
            </a:endParaRPr>
          </a:p>
          <a:p>
            <a:pPr marL="0" lvl="1" algn="l">
              <a:buFont typeface="Wingdings" pitchFamily="2" charset="2"/>
              <a:buChar char="§"/>
            </a:pPr>
            <a:r>
              <a:rPr lang="fr-FR" b="1" dirty="0" smtClean="0">
                <a:solidFill>
                  <a:srgbClr val="00B050"/>
                </a:solidFill>
                <a:latin typeface="Tahoma" pitchFamily="34" charset="0"/>
                <a:cs typeface="Tahoma" pitchFamily="34" charset="0"/>
              </a:rPr>
              <a:t>Liens à partir des débats  de fond</a:t>
            </a:r>
            <a:endParaRPr lang="fr-FR" dirty="0" smtClean="0">
              <a:solidFill>
                <a:srgbClr val="00B050"/>
              </a:solidFill>
              <a:latin typeface="Tahoma" pitchFamily="34" charset="0"/>
              <a:cs typeface="Tahoma" pitchFamily="34" charset="0"/>
            </a:endParaRPr>
          </a:p>
          <a:p>
            <a:pPr marL="0" lvl="1" algn="l">
              <a:buFont typeface="Wingdings" pitchFamily="2" charset="2"/>
              <a:buChar char="§"/>
            </a:pPr>
            <a:endParaRPr lang="fr-FR" dirty="0" smtClean="0"/>
          </a:p>
          <a:p>
            <a:pPr marL="0" lvl="1" algn="l">
              <a:buFont typeface="Wingdings" pitchFamily="2" charset="2"/>
              <a:buChar char="§"/>
            </a:pPr>
            <a:endParaRPr lang="fr-FR" b="1" dirty="0" smtClean="0"/>
          </a:p>
          <a:p>
            <a:pPr marL="0" lvl="1" algn="l">
              <a:buFont typeface="Wingdings" pitchFamily="2" charset="2"/>
              <a:buChar char="§"/>
            </a:pPr>
            <a:endParaRPr lang="fr-FR" b="1" dirty="0" smtClean="0"/>
          </a:p>
          <a:p>
            <a:pPr algn="l"/>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357167"/>
            <a:ext cx="7772400" cy="1143007"/>
          </a:xfrm>
        </p:spPr>
        <p:txBody>
          <a:bodyPr>
            <a:normAutofit fontScale="90000"/>
          </a:bodyPr>
          <a:lstStyle/>
          <a:p>
            <a:pPr lvl="0"/>
            <a:r>
              <a:rPr lang="fr-FR" dirty="0" smtClean="0"/>
              <a:t/>
            </a:r>
            <a:br>
              <a:rPr lang="fr-FR" dirty="0" smtClean="0"/>
            </a:br>
            <a:r>
              <a:rPr lang="fr-FR" sz="3600" dirty="0" smtClean="0">
                <a:latin typeface="Tahoma" pitchFamily="34" charset="0"/>
                <a:cs typeface="Tahoma" pitchFamily="34" charset="0"/>
              </a:rPr>
              <a:t>3.</a:t>
            </a:r>
            <a:r>
              <a:rPr lang="fr-FR" sz="3600" b="1" dirty="0">
                <a:latin typeface="Tahoma" pitchFamily="34" charset="0"/>
                <a:cs typeface="Tahoma" pitchFamily="34" charset="0"/>
              </a:rPr>
              <a:t> L’impact de la démarche qualité sur la croissance</a:t>
            </a:r>
            <a:r>
              <a:rPr lang="fr-FR" dirty="0"/>
              <a:t/>
            </a:r>
            <a:br>
              <a:rPr lang="fr-FR" dirty="0"/>
            </a:br>
            <a:endParaRPr lang="fr-FR" dirty="0"/>
          </a:p>
        </p:txBody>
      </p:sp>
      <p:sp>
        <p:nvSpPr>
          <p:cNvPr id="3" name="Sous-titre 2"/>
          <p:cNvSpPr>
            <a:spLocks noGrp="1"/>
          </p:cNvSpPr>
          <p:nvPr>
            <p:ph type="subTitle" idx="1"/>
          </p:nvPr>
        </p:nvSpPr>
        <p:spPr>
          <a:xfrm>
            <a:off x="357158" y="1714488"/>
            <a:ext cx="8501122" cy="4857784"/>
          </a:xfrm>
        </p:spPr>
        <p:txBody>
          <a:bodyPr>
            <a:normAutofit/>
          </a:bodyPr>
          <a:lstStyle/>
          <a:p>
            <a:pPr algn="l"/>
            <a:r>
              <a:rPr lang="fr-FR" sz="2800" b="1" dirty="0" smtClean="0">
                <a:solidFill>
                  <a:schemeClr val="tx1"/>
                </a:solidFill>
                <a:latin typeface="Tahoma" pitchFamily="34" charset="0"/>
                <a:cs typeface="Tahoma" pitchFamily="34" charset="0"/>
              </a:rPr>
              <a:t>3.1.L’impact sur  l’appareil de production des biens et services.</a:t>
            </a:r>
          </a:p>
          <a:p>
            <a:pPr algn="l"/>
            <a:r>
              <a:rPr lang="fr-FR" dirty="0" smtClean="0">
                <a:solidFill>
                  <a:schemeClr val="tx1"/>
                </a:solidFill>
              </a:rPr>
              <a:t>Application de la démarche au niveau des entreprises et organisations consiste en:</a:t>
            </a:r>
          </a:p>
          <a:p>
            <a:pPr algn="l">
              <a:buFontTx/>
              <a:buChar char="-"/>
            </a:pPr>
            <a:r>
              <a:rPr lang="fr-FR" dirty="0" smtClean="0">
                <a:solidFill>
                  <a:srgbClr val="C00000"/>
                </a:solidFill>
              </a:rPr>
              <a:t>Adoption de la politique qualité;</a:t>
            </a:r>
          </a:p>
          <a:p>
            <a:pPr algn="l">
              <a:buFontTx/>
              <a:buChar char="-"/>
            </a:pPr>
            <a:r>
              <a:rPr lang="fr-FR" dirty="0" smtClean="0">
                <a:solidFill>
                  <a:schemeClr val="accent1"/>
                </a:solidFill>
              </a:rPr>
              <a:t>Adoption du management de la qualité;</a:t>
            </a:r>
          </a:p>
          <a:p>
            <a:pPr algn="l">
              <a:buFontTx/>
              <a:buChar char="-"/>
            </a:pPr>
            <a:r>
              <a:rPr lang="fr-FR" dirty="0" smtClean="0">
                <a:solidFill>
                  <a:schemeClr val="accent6">
                    <a:lumMod val="75000"/>
                  </a:schemeClr>
                </a:solidFill>
              </a:rPr>
              <a:t>Engagement qualité;</a:t>
            </a:r>
          </a:p>
          <a:p>
            <a:pPr algn="l">
              <a:buFontTx/>
              <a:buChar char="-"/>
            </a:pPr>
            <a:r>
              <a:rPr lang="fr-FR" dirty="0" smtClean="0">
                <a:solidFill>
                  <a:srgbClr val="00B0F0"/>
                </a:solidFill>
              </a:rPr>
              <a:t>Appui sur les principes généraux de la qualité et principes de l ’assurance qualité.</a:t>
            </a:r>
            <a:endParaRPr lang="fr-FR" dirty="0">
              <a:solidFill>
                <a:srgbClr val="00B0F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14348" y="357166"/>
            <a:ext cx="7772400" cy="1143007"/>
          </a:xfrm>
        </p:spPr>
        <p:txBody>
          <a:bodyPr>
            <a:normAutofit/>
          </a:bodyPr>
          <a:lstStyle/>
          <a:p>
            <a:r>
              <a:rPr lang="fr-FR" sz="3200" dirty="0" smtClean="0">
                <a:latin typeface="Tahoma" pitchFamily="34" charset="0"/>
                <a:cs typeface="Tahoma" pitchFamily="34" charset="0"/>
              </a:rPr>
              <a:t>Avantages de la démarche qualité pour les entreprises </a:t>
            </a:r>
            <a:endParaRPr lang="fr-FR" sz="3200" dirty="0">
              <a:latin typeface="Tahoma" pitchFamily="34" charset="0"/>
              <a:cs typeface="Tahoma" pitchFamily="34" charset="0"/>
            </a:endParaRPr>
          </a:p>
        </p:txBody>
      </p:sp>
      <p:sp>
        <p:nvSpPr>
          <p:cNvPr id="3" name="Sous-titre 2"/>
          <p:cNvSpPr>
            <a:spLocks noGrp="1"/>
          </p:cNvSpPr>
          <p:nvPr>
            <p:ph type="subTitle" idx="1"/>
          </p:nvPr>
        </p:nvSpPr>
        <p:spPr>
          <a:xfrm>
            <a:off x="214282" y="1428736"/>
            <a:ext cx="8715436" cy="5214974"/>
          </a:xfrm>
        </p:spPr>
        <p:txBody>
          <a:bodyPr>
            <a:normAutofit/>
          </a:bodyPr>
          <a:lstStyle/>
          <a:p>
            <a:pPr algn="just"/>
            <a:r>
              <a:rPr lang="fr-FR" dirty="0" smtClean="0">
                <a:solidFill>
                  <a:schemeClr val="tx1"/>
                </a:solidFill>
                <a:latin typeface="Tahoma" pitchFamily="34" charset="0"/>
                <a:cs typeface="Tahoma" pitchFamily="34" charset="0"/>
              </a:rPr>
              <a:t>- </a:t>
            </a:r>
            <a:r>
              <a:rPr lang="fr-FR" sz="2800" dirty="0" smtClean="0">
                <a:solidFill>
                  <a:schemeClr val="tx1"/>
                </a:solidFill>
                <a:latin typeface="Tahoma" pitchFamily="34" charset="0"/>
                <a:cs typeface="Tahoma" pitchFamily="34" charset="0"/>
              </a:rPr>
              <a:t>Clarification de l’offre des services et des biens de l’entreprise ou de l’organisation;</a:t>
            </a:r>
          </a:p>
          <a:p>
            <a:pPr algn="just">
              <a:buFontTx/>
              <a:buChar char="-"/>
            </a:pPr>
            <a:r>
              <a:rPr lang="fr-FR" sz="2800" dirty="0" smtClean="0">
                <a:solidFill>
                  <a:srgbClr val="C00000"/>
                </a:solidFill>
                <a:latin typeface="Tahoma" pitchFamily="34" charset="0"/>
                <a:cs typeface="Tahoma" pitchFamily="34" charset="0"/>
              </a:rPr>
              <a:t>Amélioration des processus;</a:t>
            </a:r>
          </a:p>
          <a:p>
            <a:pPr algn="just">
              <a:buFontTx/>
              <a:buChar char="-"/>
            </a:pPr>
            <a:r>
              <a:rPr lang="fr-FR" sz="2800" dirty="0" smtClean="0">
                <a:solidFill>
                  <a:srgbClr val="00B0F0"/>
                </a:solidFill>
                <a:latin typeface="Tahoma" pitchFamily="34" charset="0"/>
                <a:cs typeface="Tahoma" pitchFamily="34" charset="0"/>
              </a:rPr>
              <a:t>Mesure de la performance interne et de la satisfaction des bénéficiaires;</a:t>
            </a:r>
          </a:p>
          <a:p>
            <a:pPr algn="just">
              <a:buFontTx/>
              <a:buChar char="-"/>
            </a:pPr>
            <a:r>
              <a:rPr lang="fr-FR" sz="2800" dirty="0" smtClean="0">
                <a:solidFill>
                  <a:srgbClr val="00B050"/>
                </a:solidFill>
                <a:latin typeface="Tahoma" pitchFamily="34" charset="0"/>
                <a:cs typeface="Tahoma" pitchFamily="34" charset="0"/>
              </a:rPr>
              <a:t>Association de tout le personnel et consolidation du management de l’organisation;</a:t>
            </a:r>
          </a:p>
          <a:p>
            <a:pPr algn="just">
              <a:buFontTx/>
              <a:buChar char="-"/>
            </a:pPr>
            <a:r>
              <a:rPr lang="fr-FR" sz="2800" dirty="0" smtClean="0">
                <a:solidFill>
                  <a:srgbClr val="FFC000"/>
                </a:solidFill>
                <a:latin typeface="Tahoma" pitchFamily="34" charset="0"/>
                <a:cs typeface="Tahoma" pitchFamily="34" charset="0"/>
              </a:rPr>
              <a:t>Développement d’une dynamique positive pour tous les acteurs concernés( personnel,  bénéficiaires </a:t>
            </a:r>
            <a:r>
              <a:rPr lang="fr-FR" sz="2800" dirty="0" err="1" smtClean="0">
                <a:solidFill>
                  <a:srgbClr val="FFC000"/>
                </a:solidFill>
                <a:latin typeface="Tahoma" pitchFamily="34" charset="0"/>
                <a:cs typeface="Tahoma" pitchFamily="34" charset="0"/>
              </a:rPr>
              <a:t>etc</a:t>
            </a:r>
            <a:r>
              <a:rPr lang="fr-FR" sz="2800" dirty="0" smtClean="0">
                <a:solidFill>
                  <a:srgbClr val="FFC000"/>
                </a:solidFill>
                <a:latin typeface="Tahoma" pitchFamily="34" charset="0"/>
                <a:cs typeface="Tahoma" pitchFamily="34" charset="0"/>
              </a:rPr>
              <a:t>…) </a:t>
            </a:r>
            <a:endParaRPr lang="fr-FR" sz="2800" dirty="0">
              <a:solidFill>
                <a:srgbClr val="FFC000"/>
              </a:solidFill>
              <a:latin typeface="Tahoma" pitchFamily="34" charset="0"/>
              <a:cs typeface="Tahom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4291"/>
            <a:ext cx="7772400" cy="928694"/>
          </a:xfrm>
        </p:spPr>
        <p:txBody>
          <a:bodyPr>
            <a:normAutofit fontScale="90000"/>
          </a:bodyPr>
          <a:lstStyle/>
          <a:p>
            <a:r>
              <a:rPr lang="fr-FR" sz="3200" b="1" dirty="0" smtClean="0">
                <a:latin typeface="Tahoma" pitchFamily="34" charset="0"/>
                <a:cs typeface="Tahoma" pitchFamily="34" charset="0"/>
              </a:rPr>
              <a:t>Impact de la qualité sur l’efficacité  de l’appareil productif  </a:t>
            </a:r>
            <a:endParaRPr lang="fr-FR" sz="3200" b="1" dirty="0">
              <a:latin typeface="Tahoma" pitchFamily="34" charset="0"/>
              <a:cs typeface="Tahoma" pitchFamily="34" charset="0"/>
            </a:endParaRPr>
          </a:p>
        </p:txBody>
      </p:sp>
      <p:sp>
        <p:nvSpPr>
          <p:cNvPr id="3" name="Sous-titre 2"/>
          <p:cNvSpPr>
            <a:spLocks noGrp="1"/>
          </p:cNvSpPr>
          <p:nvPr>
            <p:ph type="subTitle" idx="1"/>
          </p:nvPr>
        </p:nvSpPr>
        <p:spPr>
          <a:xfrm>
            <a:off x="214282" y="1357298"/>
            <a:ext cx="8643998" cy="5286412"/>
          </a:xfrm>
        </p:spPr>
        <p:txBody>
          <a:bodyPr>
            <a:normAutofit/>
          </a:bodyPr>
          <a:lstStyle/>
          <a:p>
            <a:pPr algn="l"/>
            <a:r>
              <a:rPr lang="fr-FR" dirty="0" smtClean="0">
                <a:solidFill>
                  <a:srgbClr val="C00000"/>
                </a:solidFill>
                <a:latin typeface="Tahoma" pitchFamily="34" charset="0"/>
                <a:cs typeface="Tahoma" pitchFamily="34" charset="0"/>
              </a:rPr>
              <a:t>Efficacité: </a:t>
            </a:r>
            <a:r>
              <a:rPr lang="fr-FR" dirty="0" smtClean="0">
                <a:solidFill>
                  <a:schemeClr val="tx1"/>
                </a:solidFill>
                <a:latin typeface="Tahoma" pitchFamily="34" charset="0"/>
                <a:cs typeface="Tahoma" pitchFamily="34" charset="0"/>
              </a:rPr>
              <a:t>atteinte des </a:t>
            </a:r>
            <a:r>
              <a:rPr lang="fr-FR" dirty="0">
                <a:solidFill>
                  <a:schemeClr val="tx1"/>
                </a:solidFill>
                <a:latin typeface="Tahoma" pitchFamily="34" charset="0"/>
                <a:cs typeface="Tahoma" pitchFamily="34" charset="0"/>
              </a:rPr>
              <a:t>objectifs de </a:t>
            </a:r>
            <a:r>
              <a:rPr lang="fr-FR" dirty="0" smtClean="0">
                <a:solidFill>
                  <a:schemeClr val="tx1"/>
                </a:solidFill>
                <a:latin typeface="Tahoma" pitchFamily="34" charset="0"/>
                <a:cs typeface="Tahoma" pitchFamily="34" charset="0"/>
              </a:rPr>
              <a:t>production </a:t>
            </a:r>
            <a:r>
              <a:rPr lang="fr-FR" dirty="0">
                <a:solidFill>
                  <a:schemeClr val="tx1"/>
                </a:solidFill>
                <a:latin typeface="Tahoma" pitchFamily="34" charset="0"/>
                <a:cs typeface="Tahoma" pitchFamily="34" charset="0"/>
              </a:rPr>
              <a:t>dans les délais requis. </a:t>
            </a:r>
            <a:endParaRPr lang="fr-FR" dirty="0" smtClean="0">
              <a:solidFill>
                <a:schemeClr val="tx1"/>
              </a:solidFill>
              <a:latin typeface="Tahoma" pitchFamily="34" charset="0"/>
              <a:cs typeface="Tahoma" pitchFamily="34" charset="0"/>
            </a:endParaRPr>
          </a:p>
          <a:p>
            <a:pPr algn="l"/>
            <a:r>
              <a:rPr lang="fr-FR" sz="2800" dirty="0">
                <a:solidFill>
                  <a:schemeClr val="tx1"/>
                </a:solidFill>
                <a:latin typeface="Tahoma" pitchFamily="34" charset="0"/>
                <a:cs typeface="Tahoma" pitchFamily="34" charset="0"/>
              </a:rPr>
              <a:t>La démarche qualité </a:t>
            </a:r>
            <a:r>
              <a:rPr lang="fr-FR" sz="2800" dirty="0" smtClean="0">
                <a:solidFill>
                  <a:schemeClr val="tx1"/>
                </a:solidFill>
                <a:latin typeface="Tahoma" pitchFamily="34" charset="0"/>
                <a:cs typeface="Tahoma" pitchFamily="34" charset="0"/>
              </a:rPr>
              <a:t>permet en effet:</a:t>
            </a:r>
          </a:p>
          <a:p>
            <a:pPr algn="l">
              <a:buFontTx/>
              <a:buChar char="-"/>
            </a:pPr>
            <a:r>
              <a:rPr lang="fr-FR" sz="2800" dirty="0" smtClean="0">
                <a:solidFill>
                  <a:schemeClr val="tx2"/>
                </a:solidFill>
                <a:latin typeface="Tahoma" pitchFamily="34" charset="0"/>
                <a:cs typeface="Tahoma" pitchFamily="34" charset="0"/>
              </a:rPr>
              <a:t>Développement du capital physique </a:t>
            </a:r>
          </a:p>
          <a:p>
            <a:pPr algn="l"/>
            <a:endParaRPr lang="fr-FR" sz="2800" dirty="0" smtClean="0">
              <a:solidFill>
                <a:schemeClr val="tx1"/>
              </a:solidFill>
              <a:latin typeface="Tahoma" pitchFamily="34" charset="0"/>
              <a:cs typeface="Tahoma" pitchFamily="34" charset="0"/>
            </a:endParaRPr>
          </a:p>
          <a:p>
            <a:pPr algn="l">
              <a:buFontTx/>
              <a:buChar char="-"/>
            </a:pPr>
            <a:r>
              <a:rPr lang="fr-FR" sz="2800" dirty="0">
                <a:solidFill>
                  <a:srgbClr val="FFC000"/>
                </a:solidFill>
                <a:latin typeface="Tahoma" pitchFamily="34" charset="0"/>
                <a:cs typeface="Tahoma" pitchFamily="34" charset="0"/>
              </a:rPr>
              <a:t> </a:t>
            </a:r>
            <a:r>
              <a:rPr lang="fr-FR" sz="2800" dirty="0" smtClean="0">
                <a:solidFill>
                  <a:srgbClr val="FFC000"/>
                </a:solidFill>
                <a:latin typeface="Tahoma" pitchFamily="34" charset="0"/>
                <a:cs typeface="Tahoma" pitchFamily="34" charset="0"/>
              </a:rPr>
              <a:t>Développement du capital humain</a:t>
            </a:r>
          </a:p>
          <a:p>
            <a:pPr algn="l"/>
            <a:r>
              <a:rPr lang="fr-FR" sz="2800" dirty="0" smtClean="0">
                <a:solidFill>
                  <a:schemeClr val="tx1"/>
                </a:solidFill>
                <a:latin typeface="Tahoma" pitchFamily="34" charset="0"/>
                <a:cs typeface="Tahoma" pitchFamily="34" charset="0"/>
              </a:rPr>
              <a:t> </a:t>
            </a:r>
          </a:p>
          <a:p>
            <a:pPr algn="l">
              <a:buFontTx/>
              <a:buChar char="-"/>
            </a:pPr>
            <a:r>
              <a:rPr lang="fr-FR" sz="2800" dirty="0">
                <a:solidFill>
                  <a:schemeClr val="accent6">
                    <a:lumMod val="50000"/>
                  </a:schemeClr>
                </a:solidFill>
                <a:latin typeface="Tahoma" pitchFamily="34" charset="0"/>
                <a:cs typeface="Tahoma" pitchFamily="34" charset="0"/>
              </a:rPr>
              <a:t> </a:t>
            </a:r>
            <a:r>
              <a:rPr lang="fr-FR" sz="2800" dirty="0" smtClean="0">
                <a:solidFill>
                  <a:schemeClr val="accent6">
                    <a:lumMod val="50000"/>
                  </a:schemeClr>
                </a:solidFill>
                <a:latin typeface="Tahoma" pitchFamily="34" charset="0"/>
                <a:cs typeface="Tahoma" pitchFamily="34" charset="0"/>
              </a:rPr>
              <a:t>Développement de la compétence technologique  </a:t>
            </a:r>
          </a:p>
          <a:p>
            <a:pPr algn="l"/>
            <a:endParaRPr lang="fr-FR" dirty="0" smtClean="0">
              <a:latin typeface="Tahoma" pitchFamily="34" charset="0"/>
              <a:cs typeface="Tahoma" pitchFamily="34" charset="0"/>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1078</TotalTime>
  <Words>1662</Words>
  <Application>Microsoft Office PowerPoint</Application>
  <PresentationFormat>Affichage à l'écran (4:3)</PresentationFormat>
  <Paragraphs>231</Paragraphs>
  <Slides>37</Slides>
  <Notes>0</Notes>
  <HiddenSlides>0</HiddenSlides>
  <MMClips>0</MMClips>
  <ScaleCrop>false</ScaleCrop>
  <HeadingPairs>
    <vt:vector size="4" baseType="variant">
      <vt:variant>
        <vt:lpstr>Thème</vt:lpstr>
      </vt:variant>
      <vt:variant>
        <vt:i4>1</vt:i4>
      </vt:variant>
      <vt:variant>
        <vt:lpstr>Titres des diapositives</vt:lpstr>
      </vt:variant>
      <vt:variant>
        <vt:i4>37</vt:i4>
      </vt:variant>
    </vt:vector>
  </HeadingPairs>
  <TitlesOfParts>
    <vt:vector size="38" baseType="lpstr">
      <vt:lpstr>Thème Office</vt:lpstr>
      <vt:lpstr>FORUM-DEBAT NATIONAL POUR LA PROMOTION DE LA QUALITE</vt:lpstr>
      <vt:lpstr> Objectifs globaux  </vt:lpstr>
      <vt:lpstr>Objectifs spécifiques </vt:lpstr>
      <vt:lpstr>Diapositive 4</vt:lpstr>
      <vt:lpstr>Diapositive 5</vt:lpstr>
      <vt:lpstr> 2. Liens organiques existant entre l’infrastructure qualité et la croissance économique.  </vt:lpstr>
      <vt:lpstr> 3. L’impact de la démarche qualité sur la croissance </vt:lpstr>
      <vt:lpstr>Avantages de la démarche qualité pour les entreprises </vt:lpstr>
      <vt:lpstr>Impact de la qualité sur l’efficacité  de l’appareil productif  </vt:lpstr>
      <vt:lpstr>Diapositive 10</vt:lpstr>
      <vt:lpstr>Impact de la qualité sur l’efficience de l’appareil productif</vt:lpstr>
      <vt:lpstr>Impact de la qualité sur la pertinence de l’appareil productif</vt:lpstr>
      <vt:lpstr>Diapositive 13</vt:lpstr>
      <vt:lpstr>Impact sur la qualité de vie au travail dans les structures de production </vt:lpstr>
      <vt:lpstr>3.2. Impact sur la demande des biens et services</vt:lpstr>
      <vt:lpstr>Diapositive 16</vt:lpstr>
      <vt:lpstr>3.3. Impact de la qualité sur l’action des pouvoirs publics en faveur de la croissance</vt:lpstr>
      <vt:lpstr>Diapositive 18</vt:lpstr>
      <vt:lpstr>Diapositive 19</vt:lpstr>
      <vt:lpstr> 4. La démarche qualité et la croissance dans le contexte camerounais </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Conclusion </vt:lpstr>
      <vt:lpstr>Diapositive 35</vt:lpstr>
      <vt:lpstr>Diapositive 36</vt:lpstr>
      <vt:lpstr>Diapositive 37</vt:lpstr>
    </vt:vector>
  </TitlesOfParts>
  <Company>MBOA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FORUM-DEBAT NATIONAL POUR LA PROMOTION DE LA QUALITE</dc:title>
  <dc:creator>MBOA</dc:creator>
  <cp:lastModifiedBy>Jean-Pierre FOKA</cp:lastModifiedBy>
  <cp:revision>52</cp:revision>
  <dcterms:created xsi:type="dcterms:W3CDTF">2012-10-07T05:50:59Z</dcterms:created>
  <dcterms:modified xsi:type="dcterms:W3CDTF">2012-10-10T09:15:23Z</dcterms:modified>
</cp:coreProperties>
</file>