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quickStyle3.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88" r:id="rId3"/>
    <p:sldId id="283" r:id="rId4"/>
    <p:sldId id="260" r:id="rId5"/>
    <p:sldId id="261" r:id="rId6"/>
    <p:sldId id="263" r:id="rId7"/>
    <p:sldId id="264" r:id="rId8"/>
    <p:sldId id="287" r:id="rId9"/>
    <p:sldId id="265" r:id="rId10"/>
    <p:sldId id="266" r:id="rId11"/>
    <p:sldId id="272" r:id="rId12"/>
    <p:sldId id="267" r:id="rId13"/>
    <p:sldId id="268" r:id="rId14"/>
    <p:sldId id="269" r:id="rId15"/>
    <p:sldId id="270" r:id="rId16"/>
    <p:sldId id="271" r:id="rId1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800080"/>
    <a:srgbClr val="663300"/>
    <a:srgbClr val="0000FF"/>
    <a:srgbClr val="006600"/>
    <a:srgbClr val="0033CC"/>
    <a:srgbClr val="FF6600"/>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3" d="100"/>
          <a:sy n="53" d="100"/>
        </p:scale>
        <p:origin x="-984" y="-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C7F9B3-3615-47C2-AE88-C46FA7989AF0}" type="doc">
      <dgm:prSet loTypeId="urn:microsoft.com/office/officeart/2005/8/layout/orgChart1" loCatId="hierarchy" qsTypeId="urn:microsoft.com/office/officeart/2005/8/quickstyle/3d3" qsCatId="3D" csTypeId="urn:microsoft.com/office/officeart/2005/8/colors/colorful2" csCatId="colorful" phldr="1"/>
      <dgm:spPr/>
      <dgm:t>
        <a:bodyPr/>
        <a:lstStyle/>
        <a:p>
          <a:endParaRPr lang="fr-FR"/>
        </a:p>
      </dgm:t>
    </dgm:pt>
    <dgm:pt modelId="{3F1EB05A-E3D8-4718-B54C-688340835398}">
      <dgm:prSet phldrT="[Texte]" custT="1"/>
      <dgm:spPr/>
      <dgm:t>
        <a:bodyPr/>
        <a:lstStyle/>
        <a:p>
          <a:r>
            <a:rPr lang="fr-FR" sz="3200" b="1" dirty="0" smtClean="0">
              <a:solidFill>
                <a:schemeClr val="bg1"/>
              </a:solidFill>
              <a:latin typeface="Arial Narrow" pitchFamily="34" charset="0"/>
            </a:rPr>
            <a:t>INQ</a:t>
          </a:r>
          <a:r>
            <a:rPr lang="fr-FR" sz="3200" b="1" dirty="0" smtClean="0">
              <a:latin typeface="Arial Narrow" pitchFamily="34" charset="0"/>
            </a:rPr>
            <a:t> = SOCLE DE LA CONFIANCE </a:t>
          </a:r>
          <a:endParaRPr lang="fr-FR" sz="3200" dirty="0">
            <a:latin typeface="Arial Narrow" pitchFamily="34" charset="0"/>
          </a:endParaRPr>
        </a:p>
      </dgm:t>
    </dgm:pt>
    <dgm:pt modelId="{7F1A32FD-936C-46FE-B26C-FD842A85257C}" type="parTrans" cxnId="{EEF1F411-DDD4-43FA-82F7-A7F7ED43FC27}">
      <dgm:prSet/>
      <dgm:spPr/>
      <dgm:t>
        <a:bodyPr/>
        <a:lstStyle/>
        <a:p>
          <a:endParaRPr lang="fr-FR"/>
        </a:p>
      </dgm:t>
    </dgm:pt>
    <dgm:pt modelId="{61B11A51-A299-40C2-BAC2-FE6B0ACDCE26}" type="sibTrans" cxnId="{EEF1F411-DDD4-43FA-82F7-A7F7ED43FC27}">
      <dgm:prSet/>
      <dgm:spPr/>
      <dgm:t>
        <a:bodyPr/>
        <a:lstStyle/>
        <a:p>
          <a:endParaRPr lang="fr-FR"/>
        </a:p>
      </dgm:t>
    </dgm:pt>
    <dgm:pt modelId="{D442EF8D-D24D-452D-A7F4-944FDEB2C8CD}">
      <dgm:prSet phldrT="[Texte]" custT="1"/>
      <dgm:spPr/>
      <dgm:t>
        <a:bodyPr/>
        <a:lstStyle/>
        <a:p>
          <a:endParaRPr lang="fr-FR" sz="1800" dirty="0"/>
        </a:p>
      </dgm:t>
    </dgm:pt>
    <dgm:pt modelId="{0BF8E710-5727-4BC4-93D8-042A0882871F}" type="parTrans" cxnId="{F3D39736-AB11-4E26-8543-DF250ABBB555}">
      <dgm:prSet/>
      <dgm:spPr/>
      <dgm:t>
        <a:bodyPr/>
        <a:lstStyle/>
        <a:p>
          <a:endParaRPr lang="fr-FR"/>
        </a:p>
      </dgm:t>
    </dgm:pt>
    <dgm:pt modelId="{38009871-95DA-4395-8657-1F5022FEC8C5}" type="sibTrans" cxnId="{F3D39736-AB11-4E26-8543-DF250ABBB555}">
      <dgm:prSet/>
      <dgm:spPr/>
      <dgm:t>
        <a:bodyPr/>
        <a:lstStyle/>
        <a:p>
          <a:endParaRPr lang="fr-FR"/>
        </a:p>
      </dgm:t>
    </dgm:pt>
    <dgm:pt modelId="{29D3163D-3A61-4302-927C-440239E52503}">
      <dgm:prSet phldrT="[Texte]" custT="1"/>
      <dgm:spPr/>
      <dgm:t>
        <a:bodyPr/>
        <a:lstStyle/>
        <a:p>
          <a:endParaRPr lang="fr-FR" sz="1800" dirty="0"/>
        </a:p>
      </dgm:t>
    </dgm:pt>
    <dgm:pt modelId="{6CFAF485-F72B-4858-8BC3-FEE9A89752DB}" type="parTrans" cxnId="{37AF5BA1-991D-4B86-9C4F-B9CDB6FE9DD7}">
      <dgm:prSet/>
      <dgm:spPr/>
      <dgm:t>
        <a:bodyPr/>
        <a:lstStyle/>
        <a:p>
          <a:endParaRPr lang="fr-FR"/>
        </a:p>
      </dgm:t>
    </dgm:pt>
    <dgm:pt modelId="{7BE9B267-95E1-44DA-AAF3-DCA8768C1365}" type="sibTrans" cxnId="{37AF5BA1-991D-4B86-9C4F-B9CDB6FE9DD7}">
      <dgm:prSet/>
      <dgm:spPr/>
      <dgm:t>
        <a:bodyPr/>
        <a:lstStyle/>
        <a:p>
          <a:endParaRPr lang="fr-FR"/>
        </a:p>
      </dgm:t>
    </dgm:pt>
    <dgm:pt modelId="{DBF6E5E5-0FED-4809-A834-239220F07740}" type="pres">
      <dgm:prSet presAssocID="{CCC7F9B3-3615-47C2-AE88-C46FA7989AF0}" presName="hierChild1" presStyleCnt="0">
        <dgm:presLayoutVars>
          <dgm:orgChart val="1"/>
          <dgm:chPref val="1"/>
          <dgm:dir/>
          <dgm:animOne val="branch"/>
          <dgm:animLvl val="lvl"/>
          <dgm:resizeHandles/>
        </dgm:presLayoutVars>
      </dgm:prSet>
      <dgm:spPr/>
      <dgm:t>
        <a:bodyPr/>
        <a:lstStyle/>
        <a:p>
          <a:endParaRPr lang="fr-FR"/>
        </a:p>
      </dgm:t>
    </dgm:pt>
    <dgm:pt modelId="{4E289F41-08AB-4E1D-A77B-30F68627BCAB}" type="pres">
      <dgm:prSet presAssocID="{3F1EB05A-E3D8-4718-B54C-688340835398}" presName="hierRoot1" presStyleCnt="0">
        <dgm:presLayoutVars>
          <dgm:hierBranch val="init"/>
        </dgm:presLayoutVars>
      </dgm:prSet>
      <dgm:spPr/>
      <dgm:t>
        <a:bodyPr/>
        <a:lstStyle/>
        <a:p>
          <a:endParaRPr lang="fr-FR"/>
        </a:p>
      </dgm:t>
    </dgm:pt>
    <dgm:pt modelId="{7BFAE3B7-9201-4FD4-8E61-E6A0A2428025}" type="pres">
      <dgm:prSet presAssocID="{3F1EB05A-E3D8-4718-B54C-688340835398}" presName="rootComposite1" presStyleCnt="0"/>
      <dgm:spPr/>
      <dgm:t>
        <a:bodyPr/>
        <a:lstStyle/>
        <a:p>
          <a:endParaRPr lang="fr-FR"/>
        </a:p>
      </dgm:t>
    </dgm:pt>
    <dgm:pt modelId="{663C7202-1527-4081-8006-0360BD383D41}" type="pres">
      <dgm:prSet presAssocID="{3F1EB05A-E3D8-4718-B54C-688340835398}" presName="rootText1" presStyleLbl="node0" presStyleIdx="0" presStyleCnt="1" custScaleX="202046" custScaleY="63859">
        <dgm:presLayoutVars>
          <dgm:chPref val="3"/>
        </dgm:presLayoutVars>
      </dgm:prSet>
      <dgm:spPr/>
      <dgm:t>
        <a:bodyPr/>
        <a:lstStyle/>
        <a:p>
          <a:endParaRPr lang="fr-FR"/>
        </a:p>
      </dgm:t>
    </dgm:pt>
    <dgm:pt modelId="{DAD37353-A843-40BB-8AB8-A088A7AFEF2F}" type="pres">
      <dgm:prSet presAssocID="{3F1EB05A-E3D8-4718-B54C-688340835398}" presName="rootConnector1" presStyleLbl="node1" presStyleIdx="0" presStyleCnt="0"/>
      <dgm:spPr/>
      <dgm:t>
        <a:bodyPr/>
        <a:lstStyle/>
        <a:p>
          <a:endParaRPr lang="fr-FR"/>
        </a:p>
      </dgm:t>
    </dgm:pt>
    <dgm:pt modelId="{640D3468-3B08-49ED-8FFC-EAB344B9A2F2}" type="pres">
      <dgm:prSet presAssocID="{3F1EB05A-E3D8-4718-B54C-688340835398}" presName="hierChild2" presStyleCnt="0"/>
      <dgm:spPr/>
      <dgm:t>
        <a:bodyPr/>
        <a:lstStyle/>
        <a:p>
          <a:endParaRPr lang="fr-FR"/>
        </a:p>
      </dgm:t>
    </dgm:pt>
    <dgm:pt modelId="{6845D6E5-53DE-463F-910E-4576BF321A0E}" type="pres">
      <dgm:prSet presAssocID="{0BF8E710-5727-4BC4-93D8-042A0882871F}" presName="Name37" presStyleLbl="parChTrans1D2" presStyleIdx="0" presStyleCnt="2"/>
      <dgm:spPr/>
      <dgm:t>
        <a:bodyPr/>
        <a:lstStyle/>
        <a:p>
          <a:endParaRPr lang="fr-FR"/>
        </a:p>
      </dgm:t>
    </dgm:pt>
    <dgm:pt modelId="{49F22E1C-213F-4D2E-8D61-B53DEF125E10}" type="pres">
      <dgm:prSet presAssocID="{D442EF8D-D24D-452D-A7F4-944FDEB2C8CD}" presName="hierRoot2" presStyleCnt="0">
        <dgm:presLayoutVars>
          <dgm:hierBranch val="init"/>
        </dgm:presLayoutVars>
      </dgm:prSet>
      <dgm:spPr/>
      <dgm:t>
        <a:bodyPr/>
        <a:lstStyle/>
        <a:p>
          <a:endParaRPr lang="fr-FR"/>
        </a:p>
      </dgm:t>
    </dgm:pt>
    <dgm:pt modelId="{DB5E0867-D463-4CF8-9201-C3403A77791C}" type="pres">
      <dgm:prSet presAssocID="{D442EF8D-D24D-452D-A7F4-944FDEB2C8CD}" presName="rootComposite" presStyleCnt="0"/>
      <dgm:spPr/>
      <dgm:t>
        <a:bodyPr/>
        <a:lstStyle/>
        <a:p>
          <a:endParaRPr lang="fr-FR"/>
        </a:p>
      </dgm:t>
    </dgm:pt>
    <dgm:pt modelId="{A0EC9731-2BFA-41F9-A315-3ED2A1E4BEB2}" type="pres">
      <dgm:prSet presAssocID="{D442EF8D-D24D-452D-A7F4-944FDEB2C8CD}" presName="rootText" presStyleLbl="node2" presStyleIdx="0" presStyleCnt="2" custScaleY="206739">
        <dgm:presLayoutVars>
          <dgm:chPref val="3"/>
        </dgm:presLayoutVars>
      </dgm:prSet>
      <dgm:spPr/>
      <dgm:t>
        <a:bodyPr/>
        <a:lstStyle/>
        <a:p>
          <a:endParaRPr lang="fr-FR"/>
        </a:p>
      </dgm:t>
    </dgm:pt>
    <dgm:pt modelId="{0A0985A4-596B-4F5D-BFFA-3F79C807A0E7}" type="pres">
      <dgm:prSet presAssocID="{D442EF8D-D24D-452D-A7F4-944FDEB2C8CD}" presName="rootConnector" presStyleLbl="node2" presStyleIdx="0" presStyleCnt="2"/>
      <dgm:spPr/>
      <dgm:t>
        <a:bodyPr/>
        <a:lstStyle/>
        <a:p>
          <a:endParaRPr lang="fr-FR"/>
        </a:p>
      </dgm:t>
    </dgm:pt>
    <dgm:pt modelId="{33F9E6BA-F543-4D09-8364-7C7CBD756492}" type="pres">
      <dgm:prSet presAssocID="{D442EF8D-D24D-452D-A7F4-944FDEB2C8CD}" presName="hierChild4" presStyleCnt="0"/>
      <dgm:spPr/>
      <dgm:t>
        <a:bodyPr/>
        <a:lstStyle/>
        <a:p>
          <a:endParaRPr lang="fr-FR"/>
        </a:p>
      </dgm:t>
    </dgm:pt>
    <dgm:pt modelId="{E85D8187-844A-43E3-83A2-FBAEA9CF433E}" type="pres">
      <dgm:prSet presAssocID="{D442EF8D-D24D-452D-A7F4-944FDEB2C8CD}" presName="hierChild5" presStyleCnt="0"/>
      <dgm:spPr/>
      <dgm:t>
        <a:bodyPr/>
        <a:lstStyle/>
        <a:p>
          <a:endParaRPr lang="fr-FR"/>
        </a:p>
      </dgm:t>
    </dgm:pt>
    <dgm:pt modelId="{4E7DBD40-DB12-4467-A4F1-ABFBD20F1097}" type="pres">
      <dgm:prSet presAssocID="{6CFAF485-F72B-4858-8BC3-FEE9A89752DB}" presName="Name37" presStyleLbl="parChTrans1D2" presStyleIdx="1" presStyleCnt="2"/>
      <dgm:spPr/>
      <dgm:t>
        <a:bodyPr/>
        <a:lstStyle/>
        <a:p>
          <a:endParaRPr lang="fr-FR"/>
        </a:p>
      </dgm:t>
    </dgm:pt>
    <dgm:pt modelId="{3A28D00A-D7B1-4566-968C-CB08130C0762}" type="pres">
      <dgm:prSet presAssocID="{29D3163D-3A61-4302-927C-440239E52503}" presName="hierRoot2" presStyleCnt="0">
        <dgm:presLayoutVars>
          <dgm:hierBranch val="init"/>
        </dgm:presLayoutVars>
      </dgm:prSet>
      <dgm:spPr/>
      <dgm:t>
        <a:bodyPr/>
        <a:lstStyle/>
        <a:p>
          <a:endParaRPr lang="fr-FR"/>
        </a:p>
      </dgm:t>
    </dgm:pt>
    <dgm:pt modelId="{9738A990-25D4-4FDD-9BB9-55DB88D47262}" type="pres">
      <dgm:prSet presAssocID="{29D3163D-3A61-4302-927C-440239E52503}" presName="rootComposite" presStyleCnt="0"/>
      <dgm:spPr/>
      <dgm:t>
        <a:bodyPr/>
        <a:lstStyle/>
        <a:p>
          <a:endParaRPr lang="fr-FR"/>
        </a:p>
      </dgm:t>
    </dgm:pt>
    <dgm:pt modelId="{983EF70E-A047-442B-9996-54CE0D0B25CB}" type="pres">
      <dgm:prSet presAssocID="{29D3163D-3A61-4302-927C-440239E52503}" presName="rootText" presStyleLbl="node2" presStyleIdx="1" presStyleCnt="2" custScaleY="206739">
        <dgm:presLayoutVars>
          <dgm:chPref val="3"/>
        </dgm:presLayoutVars>
      </dgm:prSet>
      <dgm:spPr/>
      <dgm:t>
        <a:bodyPr/>
        <a:lstStyle/>
        <a:p>
          <a:endParaRPr lang="fr-FR"/>
        </a:p>
      </dgm:t>
    </dgm:pt>
    <dgm:pt modelId="{9F030C17-E464-48EC-B786-DFD48CD3353C}" type="pres">
      <dgm:prSet presAssocID="{29D3163D-3A61-4302-927C-440239E52503}" presName="rootConnector" presStyleLbl="node2" presStyleIdx="1" presStyleCnt="2"/>
      <dgm:spPr/>
      <dgm:t>
        <a:bodyPr/>
        <a:lstStyle/>
        <a:p>
          <a:endParaRPr lang="fr-FR"/>
        </a:p>
      </dgm:t>
    </dgm:pt>
    <dgm:pt modelId="{37D3A2EE-BF7E-4866-B997-4117967C8F11}" type="pres">
      <dgm:prSet presAssocID="{29D3163D-3A61-4302-927C-440239E52503}" presName="hierChild4" presStyleCnt="0"/>
      <dgm:spPr/>
      <dgm:t>
        <a:bodyPr/>
        <a:lstStyle/>
        <a:p>
          <a:endParaRPr lang="fr-FR"/>
        </a:p>
      </dgm:t>
    </dgm:pt>
    <dgm:pt modelId="{CF351B01-116A-4D83-A3F1-9D96568CCC6A}" type="pres">
      <dgm:prSet presAssocID="{29D3163D-3A61-4302-927C-440239E52503}" presName="hierChild5" presStyleCnt="0"/>
      <dgm:spPr/>
      <dgm:t>
        <a:bodyPr/>
        <a:lstStyle/>
        <a:p>
          <a:endParaRPr lang="fr-FR"/>
        </a:p>
      </dgm:t>
    </dgm:pt>
    <dgm:pt modelId="{4B1F1742-262C-41DF-963C-40D07A1041B4}" type="pres">
      <dgm:prSet presAssocID="{3F1EB05A-E3D8-4718-B54C-688340835398}" presName="hierChild3" presStyleCnt="0"/>
      <dgm:spPr/>
      <dgm:t>
        <a:bodyPr/>
        <a:lstStyle/>
        <a:p>
          <a:endParaRPr lang="fr-FR"/>
        </a:p>
      </dgm:t>
    </dgm:pt>
  </dgm:ptLst>
  <dgm:cxnLst>
    <dgm:cxn modelId="{B1ED9755-AB8A-48E8-BF5E-0052DB4EACD5}" type="presOf" srcId="{3F1EB05A-E3D8-4718-B54C-688340835398}" destId="{DAD37353-A843-40BB-8AB8-A088A7AFEF2F}" srcOrd="1" destOrd="0" presId="urn:microsoft.com/office/officeart/2005/8/layout/orgChart1"/>
    <dgm:cxn modelId="{B8165D7D-F83F-4D80-B66A-72D2E99827DB}" type="presOf" srcId="{D442EF8D-D24D-452D-A7F4-944FDEB2C8CD}" destId="{0A0985A4-596B-4F5D-BFFA-3F79C807A0E7}" srcOrd="1" destOrd="0" presId="urn:microsoft.com/office/officeart/2005/8/layout/orgChart1"/>
    <dgm:cxn modelId="{C18B2F68-CC24-4049-B9DD-1C9132741340}" type="presOf" srcId="{6CFAF485-F72B-4858-8BC3-FEE9A89752DB}" destId="{4E7DBD40-DB12-4467-A4F1-ABFBD20F1097}" srcOrd="0" destOrd="0" presId="urn:microsoft.com/office/officeart/2005/8/layout/orgChart1"/>
    <dgm:cxn modelId="{190BB5C0-E49F-456A-BB5A-ECB57822E3AB}" type="presOf" srcId="{D442EF8D-D24D-452D-A7F4-944FDEB2C8CD}" destId="{A0EC9731-2BFA-41F9-A315-3ED2A1E4BEB2}" srcOrd="0" destOrd="0" presId="urn:microsoft.com/office/officeart/2005/8/layout/orgChart1"/>
    <dgm:cxn modelId="{37AF5BA1-991D-4B86-9C4F-B9CDB6FE9DD7}" srcId="{3F1EB05A-E3D8-4718-B54C-688340835398}" destId="{29D3163D-3A61-4302-927C-440239E52503}" srcOrd="1" destOrd="0" parTransId="{6CFAF485-F72B-4858-8BC3-FEE9A89752DB}" sibTransId="{7BE9B267-95E1-44DA-AAF3-DCA8768C1365}"/>
    <dgm:cxn modelId="{4DC314CB-78DA-4B83-B893-385707565553}" type="presOf" srcId="{0BF8E710-5727-4BC4-93D8-042A0882871F}" destId="{6845D6E5-53DE-463F-910E-4576BF321A0E}" srcOrd="0" destOrd="0" presId="urn:microsoft.com/office/officeart/2005/8/layout/orgChart1"/>
    <dgm:cxn modelId="{0F995FDD-A572-44CA-9DDB-B3EE6C55C5A3}" type="presOf" srcId="{3F1EB05A-E3D8-4718-B54C-688340835398}" destId="{663C7202-1527-4081-8006-0360BD383D41}" srcOrd="0" destOrd="0" presId="urn:microsoft.com/office/officeart/2005/8/layout/orgChart1"/>
    <dgm:cxn modelId="{EEF1F411-DDD4-43FA-82F7-A7F7ED43FC27}" srcId="{CCC7F9B3-3615-47C2-AE88-C46FA7989AF0}" destId="{3F1EB05A-E3D8-4718-B54C-688340835398}" srcOrd="0" destOrd="0" parTransId="{7F1A32FD-936C-46FE-B26C-FD842A85257C}" sibTransId="{61B11A51-A299-40C2-BAC2-FE6B0ACDCE26}"/>
    <dgm:cxn modelId="{F3D39736-AB11-4E26-8543-DF250ABBB555}" srcId="{3F1EB05A-E3D8-4718-B54C-688340835398}" destId="{D442EF8D-D24D-452D-A7F4-944FDEB2C8CD}" srcOrd="0" destOrd="0" parTransId="{0BF8E710-5727-4BC4-93D8-042A0882871F}" sibTransId="{38009871-95DA-4395-8657-1F5022FEC8C5}"/>
    <dgm:cxn modelId="{2F508A14-C4F2-4062-9B09-E7CA9F6D3BDD}" type="presOf" srcId="{29D3163D-3A61-4302-927C-440239E52503}" destId="{9F030C17-E464-48EC-B786-DFD48CD3353C}" srcOrd="1" destOrd="0" presId="urn:microsoft.com/office/officeart/2005/8/layout/orgChart1"/>
    <dgm:cxn modelId="{29FF30CF-BEDB-4C42-8348-5542DF3BBA38}" type="presOf" srcId="{29D3163D-3A61-4302-927C-440239E52503}" destId="{983EF70E-A047-442B-9996-54CE0D0B25CB}" srcOrd="0" destOrd="0" presId="urn:microsoft.com/office/officeart/2005/8/layout/orgChart1"/>
    <dgm:cxn modelId="{C1E55E2D-89EC-4A7A-A46C-1411224527D5}" type="presOf" srcId="{CCC7F9B3-3615-47C2-AE88-C46FA7989AF0}" destId="{DBF6E5E5-0FED-4809-A834-239220F07740}" srcOrd="0" destOrd="0" presId="urn:microsoft.com/office/officeart/2005/8/layout/orgChart1"/>
    <dgm:cxn modelId="{5D0CEF0A-3971-48F0-B92D-CF03612FCE02}" type="presParOf" srcId="{DBF6E5E5-0FED-4809-A834-239220F07740}" destId="{4E289F41-08AB-4E1D-A77B-30F68627BCAB}" srcOrd="0" destOrd="0" presId="urn:microsoft.com/office/officeart/2005/8/layout/orgChart1"/>
    <dgm:cxn modelId="{DE456A06-E4D4-489E-84F2-084B2EBBD45A}" type="presParOf" srcId="{4E289F41-08AB-4E1D-A77B-30F68627BCAB}" destId="{7BFAE3B7-9201-4FD4-8E61-E6A0A2428025}" srcOrd="0" destOrd="0" presId="urn:microsoft.com/office/officeart/2005/8/layout/orgChart1"/>
    <dgm:cxn modelId="{671509BE-5144-4530-9F96-9EE5626D1F35}" type="presParOf" srcId="{7BFAE3B7-9201-4FD4-8E61-E6A0A2428025}" destId="{663C7202-1527-4081-8006-0360BD383D41}" srcOrd="0" destOrd="0" presId="urn:microsoft.com/office/officeart/2005/8/layout/orgChart1"/>
    <dgm:cxn modelId="{5A5E5BBF-6CEF-4FE3-A481-7576A523AC26}" type="presParOf" srcId="{7BFAE3B7-9201-4FD4-8E61-E6A0A2428025}" destId="{DAD37353-A843-40BB-8AB8-A088A7AFEF2F}" srcOrd="1" destOrd="0" presId="urn:microsoft.com/office/officeart/2005/8/layout/orgChart1"/>
    <dgm:cxn modelId="{97AA1136-4CD8-497A-B5B3-5DA24F9B7117}" type="presParOf" srcId="{4E289F41-08AB-4E1D-A77B-30F68627BCAB}" destId="{640D3468-3B08-49ED-8FFC-EAB344B9A2F2}" srcOrd="1" destOrd="0" presId="urn:microsoft.com/office/officeart/2005/8/layout/orgChart1"/>
    <dgm:cxn modelId="{CB40A76F-28FA-48AA-8EEF-BC2CEAD66EC9}" type="presParOf" srcId="{640D3468-3B08-49ED-8FFC-EAB344B9A2F2}" destId="{6845D6E5-53DE-463F-910E-4576BF321A0E}" srcOrd="0" destOrd="0" presId="urn:microsoft.com/office/officeart/2005/8/layout/orgChart1"/>
    <dgm:cxn modelId="{0297E495-FCA8-4391-98AC-8654E7D2172E}" type="presParOf" srcId="{640D3468-3B08-49ED-8FFC-EAB344B9A2F2}" destId="{49F22E1C-213F-4D2E-8D61-B53DEF125E10}" srcOrd="1" destOrd="0" presId="urn:microsoft.com/office/officeart/2005/8/layout/orgChart1"/>
    <dgm:cxn modelId="{352F9325-8D08-42D3-9026-704BCE2E8DCF}" type="presParOf" srcId="{49F22E1C-213F-4D2E-8D61-B53DEF125E10}" destId="{DB5E0867-D463-4CF8-9201-C3403A77791C}" srcOrd="0" destOrd="0" presId="urn:microsoft.com/office/officeart/2005/8/layout/orgChart1"/>
    <dgm:cxn modelId="{0DDD9A1C-E869-47BD-A69B-605CBF69866F}" type="presParOf" srcId="{DB5E0867-D463-4CF8-9201-C3403A77791C}" destId="{A0EC9731-2BFA-41F9-A315-3ED2A1E4BEB2}" srcOrd="0" destOrd="0" presId="urn:microsoft.com/office/officeart/2005/8/layout/orgChart1"/>
    <dgm:cxn modelId="{3E4AB83D-813A-4B67-AFD7-1D5D613E62AA}" type="presParOf" srcId="{DB5E0867-D463-4CF8-9201-C3403A77791C}" destId="{0A0985A4-596B-4F5D-BFFA-3F79C807A0E7}" srcOrd="1" destOrd="0" presId="urn:microsoft.com/office/officeart/2005/8/layout/orgChart1"/>
    <dgm:cxn modelId="{687D6FC1-CA03-4E2D-AF38-A733A56BCE63}" type="presParOf" srcId="{49F22E1C-213F-4D2E-8D61-B53DEF125E10}" destId="{33F9E6BA-F543-4D09-8364-7C7CBD756492}" srcOrd="1" destOrd="0" presId="urn:microsoft.com/office/officeart/2005/8/layout/orgChart1"/>
    <dgm:cxn modelId="{C7277143-974A-4D8C-948F-BF1623C97131}" type="presParOf" srcId="{49F22E1C-213F-4D2E-8D61-B53DEF125E10}" destId="{E85D8187-844A-43E3-83A2-FBAEA9CF433E}" srcOrd="2" destOrd="0" presId="urn:microsoft.com/office/officeart/2005/8/layout/orgChart1"/>
    <dgm:cxn modelId="{44E9BF30-C44C-447C-B397-AF899B37B484}" type="presParOf" srcId="{640D3468-3B08-49ED-8FFC-EAB344B9A2F2}" destId="{4E7DBD40-DB12-4467-A4F1-ABFBD20F1097}" srcOrd="2" destOrd="0" presId="urn:microsoft.com/office/officeart/2005/8/layout/orgChart1"/>
    <dgm:cxn modelId="{D111630D-16DD-47C4-AC1B-86690B02738F}" type="presParOf" srcId="{640D3468-3B08-49ED-8FFC-EAB344B9A2F2}" destId="{3A28D00A-D7B1-4566-968C-CB08130C0762}" srcOrd="3" destOrd="0" presId="urn:microsoft.com/office/officeart/2005/8/layout/orgChart1"/>
    <dgm:cxn modelId="{37C188D7-CFB8-420E-A3D8-6B1B70223340}" type="presParOf" srcId="{3A28D00A-D7B1-4566-968C-CB08130C0762}" destId="{9738A990-25D4-4FDD-9BB9-55DB88D47262}" srcOrd="0" destOrd="0" presId="urn:microsoft.com/office/officeart/2005/8/layout/orgChart1"/>
    <dgm:cxn modelId="{82070DE1-DF5C-4F11-BF38-BD2873C3B12A}" type="presParOf" srcId="{9738A990-25D4-4FDD-9BB9-55DB88D47262}" destId="{983EF70E-A047-442B-9996-54CE0D0B25CB}" srcOrd="0" destOrd="0" presId="urn:microsoft.com/office/officeart/2005/8/layout/orgChart1"/>
    <dgm:cxn modelId="{F43B7677-8F68-4B3C-B455-E0CD62139216}" type="presParOf" srcId="{9738A990-25D4-4FDD-9BB9-55DB88D47262}" destId="{9F030C17-E464-48EC-B786-DFD48CD3353C}" srcOrd="1" destOrd="0" presId="urn:microsoft.com/office/officeart/2005/8/layout/orgChart1"/>
    <dgm:cxn modelId="{43A5B1E9-DFB8-4A39-9B15-EBE58C3032F9}" type="presParOf" srcId="{3A28D00A-D7B1-4566-968C-CB08130C0762}" destId="{37D3A2EE-BF7E-4866-B997-4117967C8F11}" srcOrd="1" destOrd="0" presId="urn:microsoft.com/office/officeart/2005/8/layout/orgChart1"/>
    <dgm:cxn modelId="{1363008E-3C63-42D5-8161-92C07E398A39}" type="presParOf" srcId="{3A28D00A-D7B1-4566-968C-CB08130C0762}" destId="{CF351B01-116A-4D83-A3F1-9D96568CCC6A}" srcOrd="2" destOrd="0" presId="urn:microsoft.com/office/officeart/2005/8/layout/orgChart1"/>
    <dgm:cxn modelId="{899DA16A-6E6F-4903-B423-DBE8480DE61D}" type="presParOf" srcId="{4E289F41-08AB-4E1D-A77B-30F68627BCAB}" destId="{4B1F1742-262C-41DF-963C-40D07A1041B4}" srcOrd="2" destOrd="0" presId="urn:microsoft.com/office/officeart/2005/8/layout/orgChart1"/>
  </dgm:cxnLst>
  <dgm:bg/>
  <dgm:whole/>
</dgm:dataModel>
</file>

<file path=ppt/diagrams/data2.xml><?xml version="1.0" encoding="utf-8"?>
<dgm:dataModel xmlns:dgm="http://schemas.openxmlformats.org/drawingml/2006/diagram" xmlns:a="http://schemas.openxmlformats.org/drawingml/2006/main">
  <dgm:ptLst>
    <dgm:pt modelId="{77616F67-43E0-47AE-B1FE-3F982E208342}" type="doc">
      <dgm:prSet loTypeId="urn:microsoft.com/office/officeart/2005/8/layout/vList6" loCatId="list" qsTypeId="urn:microsoft.com/office/officeart/2005/8/quickstyle/3d7" qsCatId="3D" csTypeId="urn:microsoft.com/office/officeart/2005/8/colors/colorful2" csCatId="colorful" phldr="1"/>
      <dgm:spPr/>
      <dgm:t>
        <a:bodyPr/>
        <a:lstStyle/>
        <a:p>
          <a:endParaRPr lang="fr-FR"/>
        </a:p>
      </dgm:t>
    </dgm:pt>
    <dgm:pt modelId="{57186458-8ED0-4A47-9F17-83519775EFE2}">
      <dgm:prSet phldrT="[Texte]"/>
      <dgm:spPr/>
      <dgm:t>
        <a:bodyPr/>
        <a:lstStyle/>
        <a:p>
          <a:r>
            <a:rPr lang="fr-FR" dirty="0" smtClean="0"/>
            <a:t>1</a:t>
          </a:r>
          <a:endParaRPr lang="fr-FR" dirty="0"/>
        </a:p>
      </dgm:t>
    </dgm:pt>
    <dgm:pt modelId="{486D0612-F2E5-4A6E-A351-FEAF8D13470E}" type="parTrans" cxnId="{43718E9A-618F-477F-8093-C3DBD6503231}">
      <dgm:prSet/>
      <dgm:spPr/>
      <dgm:t>
        <a:bodyPr/>
        <a:lstStyle/>
        <a:p>
          <a:endParaRPr lang="fr-FR"/>
        </a:p>
      </dgm:t>
    </dgm:pt>
    <dgm:pt modelId="{71B49941-9C26-42F8-9E89-858BEB619EDD}" type="sibTrans" cxnId="{43718E9A-618F-477F-8093-C3DBD6503231}">
      <dgm:prSet/>
      <dgm:spPr/>
      <dgm:t>
        <a:bodyPr/>
        <a:lstStyle/>
        <a:p>
          <a:endParaRPr lang="fr-FR"/>
        </a:p>
      </dgm:t>
    </dgm:pt>
    <dgm:pt modelId="{75B95F60-96B7-46AD-A292-24FEBA2030C1}">
      <dgm:prSet phldrT="[Texte]"/>
      <dgm:spPr/>
      <dgm:t>
        <a:bodyPr/>
        <a:lstStyle/>
        <a:p>
          <a:r>
            <a:rPr lang="fr-FR" dirty="0" smtClean="0"/>
            <a:t>2</a:t>
          </a:r>
          <a:endParaRPr lang="fr-FR" dirty="0"/>
        </a:p>
      </dgm:t>
    </dgm:pt>
    <dgm:pt modelId="{34C32879-93AD-4277-9522-981C0A84DF0A}" type="parTrans" cxnId="{C8C9639E-D6BE-4BAB-A566-05B02B8501A9}">
      <dgm:prSet/>
      <dgm:spPr/>
      <dgm:t>
        <a:bodyPr/>
        <a:lstStyle/>
        <a:p>
          <a:endParaRPr lang="fr-FR"/>
        </a:p>
      </dgm:t>
    </dgm:pt>
    <dgm:pt modelId="{9530A4A7-EC3E-4F44-BB88-5441023D841E}" type="sibTrans" cxnId="{C8C9639E-D6BE-4BAB-A566-05B02B8501A9}">
      <dgm:prSet/>
      <dgm:spPr/>
      <dgm:t>
        <a:bodyPr/>
        <a:lstStyle/>
        <a:p>
          <a:endParaRPr lang="fr-FR"/>
        </a:p>
      </dgm:t>
    </dgm:pt>
    <dgm:pt modelId="{1C574210-4414-478F-8424-B17B7E19CCB4}">
      <dgm:prSet phldrT="[Texte]" custT="1"/>
      <dgm:spPr>
        <a:solidFill>
          <a:srgbClr val="006600">
            <a:alpha val="89804"/>
          </a:srgbClr>
        </a:solidFill>
      </dgm:spPr>
      <dgm:t>
        <a:bodyPr/>
        <a:lstStyle/>
        <a:p>
          <a:r>
            <a:rPr lang="fr-FR" sz="2400" b="1" dirty="0" smtClean="0">
              <a:solidFill>
                <a:schemeClr val="bg1"/>
              </a:solidFill>
              <a:latin typeface="Arial Narrow" pitchFamily="34" charset="0"/>
            </a:rPr>
            <a:t>Eléments à considérer lors de l’élaboration du plan d’actions </a:t>
          </a:r>
        </a:p>
      </dgm:t>
    </dgm:pt>
    <dgm:pt modelId="{61203EB6-0768-4908-9798-E3B8DDB26F12}" type="parTrans" cxnId="{A473E847-FAB5-463F-B729-FABB1731C729}">
      <dgm:prSet/>
      <dgm:spPr/>
      <dgm:t>
        <a:bodyPr/>
        <a:lstStyle/>
        <a:p>
          <a:endParaRPr lang="fr-FR"/>
        </a:p>
      </dgm:t>
    </dgm:pt>
    <dgm:pt modelId="{D8D07264-99F2-4B41-B55A-B7729FBC9CE2}" type="sibTrans" cxnId="{A473E847-FAB5-463F-B729-FABB1731C729}">
      <dgm:prSet/>
      <dgm:spPr/>
      <dgm:t>
        <a:bodyPr/>
        <a:lstStyle/>
        <a:p>
          <a:endParaRPr lang="fr-FR"/>
        </a:p>
      </dgm:t>
    </dgm:pt>
    <dgm:pt modelId="{0FDB09F4-89F4-4D2B-82D4-A0F537EA4A42}">
      <dgm:prSet phldrT="[Texte]" custT="1"/>
      <dgm:spPr>
        <a:solidFill>
          <a:srgbClr val="006600">
            <a:alpha val="89804"/>
          </a:srgbClr>
        </a:solidFill>
      </dgm:spPr>
      <dgm:t>
        <a:bodyPr/>
        <a:lstStyle/>
        <a:p>
          <a:endParaRPr lang="fr-FR" sz="500" b="1" dirty="0" smtClean="0">
            <a:solidFill>
              <a:schemeClr val="bg1"/>
            </a:solidFill>
          </a:endParaRPr>
        </a:p>
      </dgm:t>
    </dgm:pt>
    <dgm:pt modelId="{7B072928-A810-4987-ADFF-C28ACBF9223A}" type="parTrans" cxnId="{DC250EA8-52EF-4587-B904-7E5303143330}">
      <dgm:prSet/>
      <dgm:spPr/>
      <dgm:t>
        <a:bodyPr/>
        <a:lstStyle/>
        <a:p>
          <a:endParaRPr lang="fr-FR"/>
        </a:p>
      </dgm:t>
    </dgm:pt>
    <dgm:pt modelId="{810DB05F-FBE4-4404-A84F-9B6CB70EBDCC}" type="sibTrans" cxnId="{DC250EA8-52EF-4587-B904-7E5303143330}">
      <dgm:prSet/>
      <dgm:spPr/>
      <dgm:t>
        <a:bodyPr/>
        <a:lstStyle/>
        <a:p>
          <a:endParaRPr lang="fr-FR"/>
        </a:p>
      </dgm:t>
    </dgm:pt>
    <dgm:pt modelId="{BCD19AF6-8923-4509-B129-3CF1AE5349B9}">
      <dgm:prSet phldrT="[Texte]" custT="1"/>
      <dgm:spPr>
        <a:solidFill>
          <a:srgbClr val="663300">
            <a:alpha val="90000"/>
          </a:srgbClr>
        </a:solidFill>
      </dgm:spPr>
      <dgm:t>
        <a:bodyPr/>
        <a:lstStyle/>
        <a:p>
          <a:endParaRPr lang="fr-FR" sz="500" b="1" dirty="0">
            <a:solidFill>
              <a:schemeClr val="bg1"/>
            </a:solidFill>
          </a:endParaRPr>
        </a:p>
      </dgm:t>
    </dgm:pt>
    <dgm:pt modelId="{BBFDEB60-6DA3-4352-8F32-25588A361790}" type="parTrans" cxnId="{94C7660A-D472-4DD2-9EAA-A1453D77A6EE}">
      <dgm:prSet/>
      <dgm:spPr/>
      <dgm:t>
        <a:bodyPr/>
        <a:lstStyle/>
        <a:p>
          <a:endParaRPr lang="fr-FR"/>
        </a:p>
      </dgm:t>
    </dgm:pt>
    <dgm:pt modelId="{13E810DA-59AB-47AB-8B15-2A35EB467678}" type="sibTrans" cxnId="{94C7660A-D472-4DD2-9EAA-A1453D77A6EE}">
      <dgm:prSet/>
      <dgm:spPr/>
      <dgm:t>
        <a:bodyPr/>
        <a:lstStyle/>
        <a:p>
          <a:endParaRPr lang="fr-FR"/>
        </a:p>
      </dgm:t>
    </dgm:pt>
    <dgm:pt modelId="{6A1E78B2-13B0-4CB4-A9C9-70743E3FE57F}">
      <dgm:prSet phldrT="[Texte]" custT="1"/>
      <dgm:spPr>
        <a:solidFill>
          <a:srgbClr val="663300">
            <a:alpha val="90000"/>
          </a:srgbClr>
        </a:solidFill>
      </dgm:spPr>
      <dgm:t>
        <a:bodyPr/>
        <a:lstStyle/>
        <a:p>
          <a:r>
            <a:rPr lang="fr-FR" sz="2400" b="1" dirty="0" smtClean="0">
              <a:solidFill>
                <a:schemeClr val="bg1"/>
              </a:solidFill>
              <a:latin typeface="Arial Narrow" pitchFamily="34" charset="0"/>
            </a:rPr>
            <a:t>Réfléchir  sur l’INQ à implémenter pour soutenir la stratégie nationale de croissance telle que définie dans le DSCE </a:t>
          </a:r>
          <a:endParaRPr lang="fr-FR" sz="2400" b="1" dirty="0">
            <a:solidFill>
              <a:schemeClr val="bg1"/>
            </a:solidFill>
            <a:latin typeface="Arial Narrow" pitchFamily="34" charset="0"/>
          </a:endParaRPr>
        </a:p>
      </dgm:t>
    </dgm:pt>
    <dgm:pt modelId="{494BC591-D90F-4AE5-9105-0B9D1FA8FFFF}" type="parTrans" cxnId="{68C49E50-8834-4B7B-8007-E4DA9F28A427}">
      <dgm:prSet/>
      <dgm:spPr/>
      <dgm:t>
        <a:bodyPr/>
        <a:lstStyle/>
        <a:p>
          <a:endParaRPr lang="fr-FR"/>
        </a:p>
      </dgm:t>
    </dgm:pt>
    <dgm:pt modelId="{E78A7A46-AA6A-421D-BDA2-724FF3F45489}" type="sibTrans" cxnId="{68C49E50-8834-4B7B-8007-E4DA9F28A427}">
      <dgm:prSet/>
      <dgm:spPr/>
      <dgm:t>
        <a:bodyPr/>
        <a:lstStyle/>
        <a:p>
          <a:endParaRPr lang="fr-FR"/>
        </a:p>
      </dgm:t>
    </dgm:pt>
    <dgm:pt modelId="{D79039F1-EB32-400D-B095-92EC03EF6E14}">
      <dgm:prSet phldrT="[Texte]" custT="1"/>
      <dgm:spPr>
        <a:solidFill>
          <a:srgbClr val="663300">
            <a:alpha val="90000"/>
          </a:srgbClr>
        </a:solidFill>
      </dgm:spPr>
      <dgm:t>
        <a:bodyPr/>
        <a:lstStyle/>
        <a:p>
          <a:endParaRPr lang="fr-FR" sz="2400" b="1" dirty="0">
            <a:solidFill>
              <a:schemeClr val="bg1"/>
            </a:solidFill>
            <a:latin typeface="Arial Narrow" pitchFamily="34" charset="0"/>
          </a:endParaRPr>
        </a:p>
      </dgm:t>
    </dgm:pt>
    <dgm:pt modelId="{02859761-41F8-4DAE-BF02-512DC2A9418E}" type="parTrans" cxnId="{0276197E-9D1C-4A18-ADFC-572CBDF515E0}">
      <dgm:prSet/>
      <dgm:spPr/>
      <dgm:t>
        <a:bodyPr/>
        <a:lstStyle/>
        <a:p>
          <a:endParaRPr lang="fr-FR"/>
        </a:p>
      </dgm:t>
    </dgm:pt>
    <dgm:pt modelId="{01C80148-9367-4345-9DAF-A0779E5F9452}" type="sibTrans" cxnId="{0276197E-9D1C-4A18-ADFC-572CBDF515E0}">
      <dgm:prSet/>
      <dgm:spPr/>
      <dgm:t>
        <a:bodyPr/>
        <a:lstStyle/>
        <a:p>
          <a:endParaRPr lang="fr-FR"/>
        </a:p>
      </dgm:t>
    </dgm:pt>
    <dgm:pt modelId="{59948CC7-0C88-4A7E-B0BA-FC272D6F7337}">
      <dgm:prSet phldrT="[Texte]" custT="1"/>
      <dgm:spPr>
        <a:solidFill>
          <a:srgbClr val="006600">
            <a:alpha val="89804"/>
          </a:srgbClr>
        </a:solidFill>
      </dgm:spPr>
      <dgm:t>
        <a:bodyPr/>
        <a:lstStyle/>
        <a:p>
          <a:endParaRPr lang="fr-FR" sz="2400" b="1" dirty="0" smtClean="0">
            <a:solidFill>
              <a:schemeClr val="bg1"/>
            </a:solidFill>
            <a:latin typeface="Arial Narrow" pitchFamily="34" charset="0"/>
          </a:endParaRPr>
        </a:p>
      </dgm:t>
    </dgm:pt>
    <dgm:pt modelId="{DE55DFCB-7211-4C3F-A905-360A00F9E34B}" type="sibTrans" cxnId="{68D33E82-4127-40BA-B4EA-88E727688BE8}">
      <dgm:prSet/>
      <dgm:spPr/>
      <dgm:t>
        <a:bodyPr/>
        <a:lstStyle/>
        <a:p>
          <a:endParaRPr lang="fr-FR"/>
        </a:p>
      </dgm:t>
    </dgm:pt>
    <dgm:pt modelId="{13E4A04F-FB13-4C4A-9B2C-13E960F9D8B7}" type="parTrans" cxnId="{68D33E82-4127-40BA-B4EA-88E727688BE8}">
      <dgm:prSet/>
      <dgm:spPr/>
      <dgm:t>
        <a:bodyPr/>
        <a:lstStyle/>
        <a:p>
          <a:endParaRPr lang="fr-FR"/>
        </a:p>
      </dgm:t>
    </dgm:pt>
    <dgm:pt modelId="{E2551202-5C3A-4D68-9553-3365D25D4A76}" type="pres">
      <dgm:prSet presAssocID="{77616F67-43E0-47AE-B1FE-3F982E208342}" presName="Name0" presStyleCnt="0">
        <dgm:presLayoutVars>
          <dgm:dir/>
          <dgm:animLvl val="lvl"/>
          <dgm:resizeHandles/>
        </dgm:presLayoutVars>
      </dgm:prSet>
      <dgm:spPr/>
      <dgm:t>
        <a:bodyPr/>
        <a:lstStyle/>
        <a:p>
          <a:endParaRPr lang="fr-FR"/>
        </a:p>
      </dgm:t>
    </dgm:pt>
    <dgm:pt modelId="{92C93888-450E-464E-BBAD-4836E4AFDD5D}" type="pres">
      <dgm:prSet presAssocID="{57186458-8ED0-4A47-9F17-83519775EFE2}" presName="linNode" presStyleCnt="0"/>
      <dgm:spPr/>
      <dgm:t>
        <a:bodyPr/>
        <a:lstStyle/>
        <a:p>
          <a:endParaRPr lang="fr-FR"/>
        </a:p>
      </dgm:t>
    </dgm:pt>
    <dgm:pt modelId="{F477452C-5460-4327-B386-83BCBB07170B}" type="pres">
      <dgm:prSet presAssocID="{57186458-8ED0-4A47-9F17-83519775EFE2}" presName="parentShp" presStyleLbl="node1" presStyleIdx="0" presStyleCnt="2" custScaleX="36937" custScaleY="48818">
        <dgm:presLayoutVars>
          <dgm:bulletEnabled val="1"/>
        </dgm:presLayoutVars>
      </dgm:prSet>
      <dgm:spPr/>
      <dgm:t>
        <a:bodyPr/>
        <a:lstStyle/>
        <a:p>
          <a:endParaRPr lang="fr-FR"/>
        </a:p>
      </dgm:t>
    </dgm:pt>
    <dgm:pt modelId="{DDC89F48-9821-4AC0-8590-ADE4FA3ADEC0}" type="pres">
      <dgm:prSet presAssocID="{57186458-8ED0-4A47-9F17-83519775EFE2}" presName="childShp" presStyleLbl="bgAccFollowNode1" presStyleIdx="0" presStyleCnt="2" custScaleX="142042" custScaleY="49971">
        <dgm:presLayoutVars>
          <dgm:bulletEnabled val="1"/>
        </dgm:presLayoutVars>
      </dgm:prSet>
      <dgm:spPr/>
      <dgm:t>
        <a:bodyPr/>
        <a:lstStyle/>
        <a:p>
          <a:endParaRPr lang="fr-FR"/>
        </a:p>
      </dgm:t>
    </dgm:pt>
    <dgm:pt modelId="{930250A4-A046-48BE-8CAF-9F0886D3F22D}" type="pres">
      <dgm:prSet presAssocID="{71B49941-9C26-42F8-9E89-858BEB619EDD}" presName="spacing" presStyleCnt="0"/>
      <dgm:spPr/>
      <dgm:t>
        <a:bodyPr/>
        <a:lstStyle/>
        <a:p>
          <a:endParaRPr lang="fr-FR"/>
        </a:p>
      </dgm:t>
    </dgm:pt>
    <dgm:pt modelId="{D3C75731-7DCA-4E62-A14B-40C36FCDA6BA}" type="pres">
      <dgm:prSet presAssocID="{75B95F60-96B7-46AD-A292-24FEBA2030C1}" presName="linNode" presStyleCnt="0"/>
      <dgm:spPr/>
      <dgm:t>
        <a:bodyPr/>
        <a:lstStyle/>
        <a:p>
          <a:endParaRPr lang="fr-FR"/>
        </a:p>
      </dgm:t>
    </dgm:pt>
    <dgm:pt modelId="{0CE0FF69-0447-4A3D-9C07-D4E9DF71B164}" type="pres">
      <dgm:prSet presAssocID="{75B95F60-96B7-46AD-A292-24FEBA2030C1}" presName="parentShp" presStyleLbl="node1" presStyleIdx="1" presStyleCnt="2" custScaleX="40314" custScaleY="46160" custLinFactNeighborX="-19" custLinFactNeighborY="-537">
        <dgm:presLayoutVars>
          <dgm:bulletEnabled val="1"/>
        </dgm:presLayoutVars>
      </dgm:prSet>
      <dgm:spPr/>
      <dgm:t>
        <a:bodyPr/>
        <a:lstStyle/>
        <a:p>
          <a:endParaRPr lang="fr-FR"/>
        </a:p>
      </dgm:t>
    </dgm:pt>
    <dgm:pt modelId="{4C95319F-6EF2-40C4-ACF7-ADD1B1ACC52D}" type="pres">
      <dgm:prSet presAssocID="{75B95F60-96B7-46AD-A292-24FEBA2030C1}" presName="childShp" presStyleLbl="bgAccFollowNode1" presStyleIdx="1" presStyleCnt="2" custScaleX="143243" custScaleY="52444" custLinFactNeighborX="2816" custLinFactNeighborY="-1026">
        <dgm:presLayoutVars>
          <dgm:bulletEnabled val="1"/>
        </dgm:presLayoutVars>
      </dgm:prSet>
      <dgm:spPr/>
      <dgm:t>
        <a:bodyPr/>
        <a:lstStyle/>
        <a:p>
          <a:endParaRPr lang="fr-FR"/>
        </a:p>
      </dgm:t>
    </dgm:pt>
  </dgm:ptLst>
  <dgm:cxnLst>
    <dgm:cxn modelId="{94F976AC-89E8-493C-9999-7C24E152EAC7}" type="presOf" srcId="{77616F67-43E0-47AE-B1FE-3F982E208342}" destId="{E2551202-5C3A-4D68-9553-3365D25D4A76}" srcOrd="0" destOrd="0" presId="urn:microsoft.com/office/officeart/2005/8/layout/vList6"/>
    <dgm:cxn modelId="{43718E9A-618F-477F-8093-C3DBD6503231}" srcId="{77616F67-43E0-47AE-B1FE-3F982E208342}" destId="{57186458-8ED0-4A47-9F17-83519775EFE2}" srcOrd="0" destOrd="0" parTransId="{486D0612-F2E5-4A6E-A351-FEAF8D13470E}" sibTransId="{71B49941-9C26-42F8-9E89-858BEB619EDD}"/>
    <dgm:cxn modelId="{502554E2-2132-4FB9-BD4C-036FB9749F70}" type="presOf" srcId="{75B95F60-96B7-46AD-A292-24FEBA2030C1}" destId="{0CE0FF69-0447-4A3D-9C07-D4E9DF71B164}" srcOrd="0" destOrd="0" presId="urn:microsoft.com/office/officeart/2005/8/layout/vList6"/>
    <dgm:cxn modelId="{C8C9639E-D6BE-4BAB-A566-05B02B8501A9}" srcId="{77616F67-43E0-47AE-B1FE-3F982E208342}" destId="{75B95F60-96B7-46AD-A292-24FEBA2030C1}" srcOrd="1" destOrd="0" parTransId="{34C32879-93AD-4277-9522-981C0A84DF0A}" sibTransId="{9530A4A7-EC3E-4F44-BB88-5441023D841E}"/>
    <dgm:cxn modelId="{0276197E-9D1C-4A18-ADFC-572CBDF515E0}" srcId="{57186458-8ED0-4A47-9F17-83519775EFE2}" destId="{D79039F1-EB32-400D-B095-92EC03EF6E14}" srcOrd="1" destOrd="0" parTransId="{02859761-41F8-4DAE-BF02-512DC2A9418E}" sibTransId="{01C80148-9367-4345-9DAF-A0779E5F9452}"/>
    <dgm:cxn modelId="{94C7660A-D472-4DD2-9EAA-A1453D77A6EE}" srcId="{57186458-8ED0-4A47-9F17-83519775EFE2}" destId="{BCD19AF6-8923-4509-B129-3CF1AE5349B9}" srcOrd="0" destOrd="0" parTransId="{BBFDEB60-6DA3-4352-8F32-25588A361790}" sibTransId="{13E810DA-59AB-47AB-8B15-2A35EB467678}"/>
    <dgm:cxn modelId="{68D33E82-4127-40BA-B4EA-88E727688BE8}" srcId="{75B95F60-96B7-46AD-A292-24FEBA2030C1}" destId="{59948CC7-0C88-4A7E-B0BA-FC272D6F7337}" srcOrd="1" destOrd="0" parTransId="{13E4A04F-FB13-4C4A-9B2C-13E960F9D8B7}" sibTransId="{DE55DFCB-7211-4C3F-A905-360A00F9E34B}"/>
    <dgm:cxn modelId="{5CE69FB4-533D-4A1E-91AE-0C4B1450E7A4}" type="presOf" srcId="{57186458-8ED0-4A47-9F17-83519775EFE2}" destId="{F477452C-5460-4327-B386-83BCBB07170B}" srcOrd="0" destOrd="0" presId="urn:microsoft.com/office/officeart/2005/8/layout/vList6"/>
    <dgm:cxn modelId="{B4C29ECD-05D0-47AC-B8AB-526C364B45C7}" type="presOf" srcId="{D79039F1-EB32-400D-B095-92EC03EF6E14}" destId="{DDC89F48-9821-4AC0-8590-ADE4FA3ADEC0}" srcOrd="0" destOrd="1" presId="urn:microsoft.com/office/officeart/2005/8/layout/vList6"/>
    <dgm:cxn modelId="{9E5A8CB3-B2D1-4BB6-B418-309492CF8F8D}" type="presOf" srcId="{1C574210-4414-478F-8424-B17B7E19CCB4}" destId="{4C95319F-6EF2-40C4-ACF7-ADD1B1ACC52D}" srcOrd="0" destOrd="2" presId="urn:microsoft.com/office/officeart/2005/8/layout/vList6"/>
    <dgm:cxn modelId="{F80CB508-3E2E-44C7-A808-E0AAE9AA7E86}" type="presOf" srcId="{0FDB09F4-89F4-4D2B-82D4-A0F537EA4A42}" destId="{4C95319F-6EF2-40C4-ACF7-ADD1B1ACC52D}" srcOrd="0" destOrd="0" presId="urn:microsoft.com/office/officeart/2005/8/layout/vList6"/>
    <dgm:cxn modelId="{800E41DD-4CE5-4282-A937-7D9261177A58}" type="presOf" srcId="{59948CC7-0C88-4A7E-B0BA-FC272D6F7337}" destId="{4C95319F-6EF2-40C4-ACF7-ADD1B1ACC52D}" srcOrd="0" destOrd="1" presId="urn:microsoft.com/office/officeart/2005/8/layout/vList6"/>
    <dgm:cxn modelId="{DC250EA8-52EF-4587-B904-7E5303143330}" srcId="{75B95F60-96B7-46AD-A292-24FEBA2030C1}" destId="{0FDB09F4-89F4-4D2B-82D4-A0F537EA4A42}" srcOrd="0" destOrd="0" parTransId="{7B072928-A810-4987-ADFF-C28ACBF9223A}" sibTransId="{810DB05F-FBE4-4404-A84F-9B6CB70EBDCC}"/>
    <dgm:cxn modelId="{68C49E50-8834-4B7B-8007-E4DA9F28A427}" srcId="{57186458-8ED0-4A47-9F17-83519775EFE2}" destId="{6A1E78B2-13B0-4CB4-A9C9-70743E3FE57F}" srcOrd="2" destOrd="0" parTransId="{494BC591-D90F-4AE5-9105-0B9D1FA8FFFF}" sibTransId="{E78A7A46-AA6A-421D-BDA2-724FF3F45489}"/>
    <dgm:cxn modelId="{A473E847-FAB5-463F-B729-FABB1731C729}" srcId="{75B95F60-96B7-46AD-A292-24FEBA2030C1}" destId="{1C574210-4414-478F-8424-B17B7E19CCB4}" srcOrd="2" destOrd="0" parTransId="{61203EB6-0768-4908-9798-E3B8DDB26F12}" sibTransId="{D8D07264-99F2-4B41-B55A-B7729FBC9CE2}"/>
    <dgm:cxn modelId="{ABF39E0B-2F7B-4486-92B8-4B3F0E9ADB1E}" type="presOf" srcId="{6A1E78B2-13B0-4CB4-A9C9-70743E3FE57F}" destId="{DDC89F48-9821-4AC0-8590-ADE4FA3ADEC0}" srcOrd="0" destOrd="2" presId="urn:microsoft.com/office/officeart/2005/8/layout/vList6"/>
    <dgm:cxn modelId="{EF944EA7-BA73-4906-83D4-A6D50989F020}" type="presOf" srcId="{BCD19AF6-8923-4509-B129-3CF1AE5349B9}" destId="{DDC89F48-9821-4AC0-8590-ADE4FA3ADEC0}" srcOrd="0" destOrd="0" presId="urn:microsoft.com/office/officeart/2005/8/layout/vList6"/>
    <dgm:cxn modelId="{44AE833B-6E92-4258-A80A-57D6B722D3E6}" type="presParOf" srcId="{E2551202-5C3A-4D68-9553-3365D25D4A76}" destId="{92C93888-450E-464E-BBAD-4836E4AFDD5D}" srcOrd="0" destOrd="0" presId="urn:microsoft.com/office/officeart/2005/8/layout/vList6"/>
    <dgm:cxn modelId="{2279B097-4697-457F-9E25-D2CE9EE58D38}" type="presParOf" srcId="{92C93888-450E-464E-BBAD-4836E4AFDD5D}" destId="{F477452C-5460-4327-B386-83BCBB07170B}" srcOrd="0" destOrd="0" presId="urn:microsoft.com/office/officeart/2005/8/layout/vList6"/>
    <dgm:cxn modelId="{0B93DF16-AB4E-4221-A002-D3C0D6A436E0}" type="presParOf" srcId="{92C93888-450E-464E-BBAD-4836E4AFDD5D}" destId="{DDC89F48-9821-4AC0-8590-ADE4FA3ADEC0}" srcOrd="1" destOrd="0" presId="urn:microsoft.com/office/officeart/2005/8/layout/vList6"/>
    <dgm:cxn modelId="{A15574C5-FE54-4118-B084-DD829B8C91B8}" type="presParOf" srcId="{E2551202-5C3A-4D68-9553-3365D25D4A76}" destId="{930250A4-A046-48BE-8CAF-9F0886D3F22D}" srcOrd="1" destOrd="0" presId="urn:microsoft.com/office/officeart/2005/8/layout/vList6"/>
    <dgm:cxn modelId="{EBA0D963-85F6-4251-8538-C87DD0DD7104}" type="presParOf" srcId="{E2551202-5C3A-4D68-9553-3365D25D4A76}" destId="{D3C75731-7DCA-4E62-A14B-40C36FCDA6BA}" srcOrd="2" destOrd="0" presId="urn:microsoft.com/office/officeart/2005/8/layout/vList6"/>
    <dgm:cxn modelId="{C2E124A6-C18C-4128-8512-B96F1DF7EBB9}" type="presParOf" srcId="{D3C75731-7DCA-4E62-A14B-40C36FCDA6BA}" destId="{0CE0FF69-0447-4A3D-9C07-D4E9DF71B164}" srcOrd="0" destOrd="0" presId="urn:microsoft.com/office/officeart/2005/8/layout/vList6"/>
    <dgm:cxn modelId="{3E65A0F1-18BF-4451-B33B-0D1FE39EF058}" type="presParOf" srcId="{D3C75731-7DCA-4E62-A14B-40C36FCDA6BA}" destId="{4C95319F-6EF2-40C4-ACF7-ADD1B1ACC52D}" srcOrd="1" destOrd="0" presId="urn:microsoft.com/office/officeart/2005/8/layout/vList6"/>
  </dgm:cxnLst>
  <dgm:bg/>
  <dgm:whole/>
</dgm:dataModel>
</file>

<file path=ppt/diagrams/data3.xml><?xml version="1.0" encoding="utf-8"?>
<dgm:dataModel xmlns:dgm="http://schemas.openxmlformats.org/drawingml/2006/diagram" xmlns:a="http://schemas.openxmlformats.org/drawingml/2006/main">
  <dgm:ptLst>
    <dgm:pt modelId="{4B4814A0-32AF-4862-8121-6FBD64E25B1A}"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fr-FR"/>
        </a:p>
      </dgm:t>
    </dgm:pt>
    <dgm:pt modelId="{52C22CBE-7225-4A75-8A2B-12C810E78EFE}">
      <dgm:prSet phldrT="[Texte]" custT="1"/>
      <dgm:spPr>
        <a:solidFill>
          <a:srgbClr val="663300"/>
        </a:solidFill>
        <a:scene3d>
          <a:camera prst="orthographicFront"/>
          <a:lightRig rig="threePt" dir="t"/>
        </a:scene3d>
        <a:sp3d>
          <a:bevelT w="139700" h="139700" prst="divot"/>
        </a:sp3d>
      </dgm:spPr>
      <dgm:t>
        <a:bodyPr/>
        <a:lstStyle/>
        <a:p>
          <a:r>
            <a:rPr lang="fr-FR" sz="1400" b="1" smtClean="0">
              <a:solidFill>
                <a:schemeClr val="bg1"/>
              </a:solidFill>
            </a:rPr>
            <a:t>PRINCIPES</a:t>
          </a:r>
          <a:endParaRPr lang="fr-FR" sz="1400" b="1" dirty="0">
            <a:solidFill>
              <a:schemeClr val="bg1"/>
            </a:solidFill>
          </a:endParaRPr>
        </a:p>
      </dgm:t>
    </dgm:pt>
    <dgm:pt modelId="{F8239BBA-FF33-42EC-AA87-ED7F0B9A06BC}" type="parTrans" cxnId="{B9EAC263-19C9-4307-9203-ED7285C132F8}">
      <dgm:prSet/>
      <dgm:spPr/>
      <dgm:t>
        <a:bodyPr/>
        <a:lstStyle/>
        <a:p>
          <a:endParaRPr lang="fr-FR"/>
        </a:p>
      </dgm:t>
    </dgm:pt>
    <dgm:pt modelId="{5D4C9764-C1DD-4128-B123-BB4AB7E3F0FC}" type="sibTrans" cxnId="{B9EAC263-19C9-4307-9203-ED7285C132F8}">
      <dgm:prSet/>
      <dgm:spPr/>
      <dgm:t>
        <a:bodyPr/>
        <a:lstStyle/>
        <a:p>
          <a:endParaRPr lang="fr-FR"/>
        </a:p>
      </dgm:t>
    </dgm:pt>
    <dgm:pt modelId="{BC9E6E2E-2604-45BC-AEAA-02874852D0B9}">
      <dgm:prSet phldrT="[Texte]" custT="1"/>
      <dgm:spPr>
        <a:solidFill>
          <a:srgbClr val="00B050"/>
        </a:solidFill>
        <a:scene3d>
          <a:camera prst="orthographicFront"/>
          <a:lightRig rig="threePt" dir="t"/>
        </a:scene3d>
        <a:sp3d>
          <a:bevelT w="139700" h="139700" prst="divot"/>
        </a:sp3d>
      </dgm:spPr>
      <dgm:t>
        <a:bodyPr/>
        <a:lstStyle/>
        <a:p>
          <a:r>
            <a:rPr lang="fr-FR" sz="2000" b="1" dirty="0" smtClean="0">
              <a:solidFill>
                <a:srgbClr val="C00000"/>
              </a:solidFill>
              <a:latin typeface="Arial Narrow" pitchFamily="34" charset="0"/>
            </a:rPr>
            <a:t>1) IMPARTIALITE </a:t>
          </a:r>
          <a:r>
            <a:rPr lang="fr-FR" sz="1600" b="1" dirty="0" smtClean="0">
              <a:solidFill>
                <a:srgbClr val="0070C0"/>
              </a:solidFill>
              <a:latin typeface="Arial Narrow" pitchFamily="34" charset="0"/>
            </a:rPr>
            <a:t/>
          </a:r>
          <a:br>
            <a:rPr lang="fr-FR" sz="1600" b="1" dirty="0" smtClean="0">
              <a:solidFill>
                <a:srgbClr val="0070C0"/>
              </a:solidFill>
              <a:latin typeface="Arial Narrow" pitchFamily="34" charset="0"/>
            </a:rPr>
          </a:br>
          <a:r>
            <a:rPr lang="fr-FR" sz="1600" b="1" i="1" dirty="0" smtClean="0">
              <a:latin typeface="Arial Narrow" pitchFamily="34" charset="0"/>
            </a:rPr>
            <a:t>Qualificatif lié à ce qui est équitable, objectif, qui ne lie pas la justice ou la vérité à des considérations   particulières </a:t>
          </a:r>
          <a:endParaRPr lang="fr-FR" sz="1600" b="1" dirty="0">
            <a:latin typeface="Arial Narrow" pitchFamily="34" charset="0"/>
          </a:endParaRPr>
        </a:p>
      </dgm:t>
    </dgm:pt>
    <dgm:pt modelId="{6CC633AF-C3F2-40B4-9077-861C63716B52}" type="parTrans" cxnId="{2E4AF52D-B3C1-407F-BB91-55E65C3D9C21}">
      <dgm:prSet/>
      <dgm:spPr>
        <a:scene3d>
          <a:camera prst="orthographicFront"/>
          <a:lightRig rig="threePt" dir="t"/>
        </a:scene3d>
        <a:sp3d>
          <a:bevelT w="139700" h="139700" prst="divot"/>
        </a:sp3d>
      </dgm:spPr>
      <dgm:t>
        <a:bodyPr/>
        <a:lstStyle/>
        <a:p>
          <a:endParaRPr lang="fr-FR"/>
        </a:p>
      </dgm:t>
    </dgm:pt>
    <dgm:pt modelId="{F4E85A4A-3F6A-4983-B6A2-80F654C41DCF}" type="sibTrans" cxnId="{2E4AF52D-B3C1-407F-BB91-55E65C3D9C21}">
      <dgm:prSet/>
      <dgm:spPr/>
      <dgm:t>
        <a:bodyPr/>
        <a:lstStyle/>
        <a:p>
          <a:endParaRPr lang="fr-FR"/>
        </a:p>
      </dgm:t>
    </dgm:pt>
    <dgm:pt modelId="{24510113-118F-4B93-8F11-3FEFBE81A724}">
      <dgm:prSet phldrT="[Texte]" custT="1"/>
      <dgm:spPr>
        <a:solidFill>
          <a:schemeClr val="accent4">
            <a:lumMod val="75000"/>
          </a:schemeClr>
        </a:solidFill>
        <a:scene3d>
          <a:camera prst="orthographicFront"/>
          <a:lightRig rig="threePt" dir="t"/>
        </a:scene3d>
        <a:sp3d>
          <a:bevelT w="139700" h="139700" prst="divot"/>
        </a:sp3d>
      </dgm:spPr>
      <dgm:t>
        <a:bodyPr/>
        <a:lstStyle/>
        <a:p>
          <a:r>
            <a:rPr lang="fr-FR" sz="2000" b="1" dirty="0" smtClean="0">
              <a:solidFill>
                <a:srgbClr val="C00000"/>
              </a:solidFill>
              <a:latin typeface="Arial Narrow" pitchFamily="34" charset="0"/>
            </a:rPr>
            <a:t>2) INDEPENDANCE</a:t>
          </a:r>
          <a:r>
            <a:rPr lang="fr-FR" sz="1400" b="1" dirty="0" smtClean="0">
              <a:solidFill>
                <a:schemeClr val="bg1"/>
              </a:solidFill>
            </a:rPr>
            <a:t/>
          </a:r>
          <a:br>
            <a:rPr lang="fr-FR" sz="1400" b="1" dirty="0" smtClean="0">
              <a:solidFill>
                <a:schemeClr val="bg1"/>
              </a:solidFill>
            </a:rPr>
          </a:br>
          <a:r>
            <a:rPr lang="fr-FR" sz="1600" i="1" dirty="0" smtClean="0">
              <a:solidFill>
                <a:schemeClr val="tx1"/>
              </a:solidFill>
              <a:latin typeface="Arial Narrow" pitchFamily="34" charset="0"/>
            </a:rPr>
            <a:t>Situation d'un organe ou d'une collectivité qui n'est pas soumis à un autre organe ou une autre collectivité ; absence de relation de dépendance entre plusieurs choses.</a:t>
          </a:r>
          <a:endParaRPr lang="fr-FR" sz="1600" i="1" dirty="0">
            <a:solidFill>
              <a:schemeClr val="tx1"/>
            </a:solidFill>
            <a:latin typeface="Arial Narrow" pitchFamily="34" charset="0"/>
          </a:endParaRPr>
        </a:p>
      </dgm:t>
    </dgm:pt>
    <dgm:pt modelId="{1BDBDAEB-B65C-448D-A4DF-D7F3086D1DD3}" type="parTrans" cxnId="{A08355BF-C1FE-4068-86E7-01921EC63C7C}">
      <dgm:prSet/>
      <dgm:spPr>
        <a:scene3d>
          <a:camera prst="orthographicFront"/>
          <a:lightRig rig="threePt" dir="t"/>
        </a:scene3d>
        <a:sp3d>
          <a:bevelT w="139700" h="139700" prst="divot"/>
        </a:sp3d>
      </dgm:spPr>
      <dgm:t>
        <a:bodyPr/>
        <a:lstStyle/>
        <a:p>
          <a:endParaRPr lang="fr-FR"/>
        </a:p>
      </dgm:t>
    </dgm:pt>
    <dgm:pt modelId="{38737314-EB39-4364-8B9B-DA7CCE3B6923}" type="sibTrans" cxnId="{A08355BF-C1FE-4068-86E7-01921EC63C7C}">
      <dgm:prSet/>
      <dgm:spPr/>
      <dgm:t>
        <a:bodyPr/>
        <a:lstStyle/>
        <a:p>
          <a:endParaRPr lang="fr-FR"/>
        </a:p>
      </dgm:t>
    </dgm:pt>
    <dgm:pt modelId="{D62E1D44-BB3F-4A2E-BDD7-4A0B8633C8FB}">
      <dgm:prSet phldrT="[Texte]" custT="1"/>
      <dgm:spPr>
        <a:solidFill>
          <a:schemeClr val="accent1">
            <a:lumMod val="75000"/>
          </a:schemeClr>
        </a:solidFill>
        <a:scene3d>
          <a:camera prst="orthographicFront"/>
          <a:lightRig rig="threePt" dir="t"/>
        </a:scene3d>
        <a:sp3d>
          <a:bevelT w="139700" h="139700" prst="divot"/>
        </a:sp3d>
      </dgm:spPr>
      <dgm:t>
        <a:bodyPr/>
        <a:lstStyle/>
        <a:p>
          <a:r>
            <a:rPr lang="fr-FR" sz="2000" b="1" dirty="0" smtClean="0">
              <a:solidFill>
                <a:srgbClr val="C00000"/>
              </a:solidFill>
              <a:latin typeface="Arial Narrow" pitchFamily="34" charset="0"/>
            </a:rPr>
            <a:t>3) INTEGRITE</a:t>
          </a:r>
          <a:endParaRPr lang="fr-FR" sz="2000" i="1" dirty="0" smtClean="0">
            <a:solidFill>
              <a:srgbClr val="C00000"/>
            </a:solidFill>
            <a:latin typeface="Arial Narrow" pitchFamily="34" charset="0"/>
          </a:endParaRPr>
        </a:p>
        <a:p>
          <a:r>
            <a:rPr lang="fr-FR" sz="2000" i="1" dirty="0" smtClean="0">
              <a:solidFill>
                <a:schemeClr val="bg1"/>
              </a:solidFill>
              <a:latin typeface="Arial Narrow" pitchFamily="34" charset="0"/>
            </a:rPr>
            <a:t>Qualificatif lié à ce qui est incorruptible, qui est d'une probité absolue </a:t>
          </a:r>
          <a:endParaRPr lang="fr-FR" sz="2000" dirty="0">
            <a:solidFill>
              <a:schemeClr val="bg1"/>
            </a:solidFill>
            <a:latin typeface="Arial Narrow" pitchFamily="34" charset="0"/>
          </a:endParaRPr>
        </a:p>
      </dgm:t>
    </dgm:pt>
    <dgm:pt modelId="{6E1810E1-9C7C-43B0-A9A1-63B35721F0B5}" type="parTrans" cxnId="{B5EB27C8-0B86-44F3-B2C2-FA3D9B86E848}">
      <dgm:prSet/>
      <dgm:spPr>
        <a:scene3d>
          <a:camera prst="orthographicFront"/>
          <a:lightRig rig="threePt" dir="t"/>
        </a:scene3d>
        <a:sp3d>
          <a:bevelT w="139700" h="139700" prst="divot"/>
        </a:sp3d>
      </dgm:spPr>
      <dgm:t>
        <a:bodyPr/>
        <a:lstStyle/>
        <a:p>
          <a:endParaRPr lang="fr-FR"/>
        </a:p>
      </dgm:t>
    </dgm:pt>
    <dgm:pt modelId="{AD446394-4124-4747-907A-3C6CB6515FF9}" type="sibTrans" cxnId="{B5EB27C8-0B86-44F3-B2C2-FA3D9B86E848}">
      <dgm:prSet/>
      <dgm:spPr/>
      <dgm:t>
        <a:bodyPr/>
        <a:lstStyle/>
        <a:p>
          <a:endParaRPr lang="fr-FR"/>
        </a:p>
      </dgm:t>
    </dgm:pt>
    <dgm:pt modelId="{9EC01C2E-AA55-4838-A095-D3BEBB11DBAA}" type="pres">
      <dgm:prSet presAssocID="{4B4814A0-32AF-4862-8121-6FBD64E25B1A}" presName="cycle" presStyleCnt="0">
        <dgm:presLayoutVars>
          <dgm:chMax val="1"/>
          <dgm:dir/>
          <dgm:animLvl val="ctr"/>
          <dgm:resizeHandles val="exact"/>
        </dgm:presLayoutVars>
      </dgm:prSet>
      <dgm:spPr/>
      <dgm:t>
        <a:bodyPr/>
        <a:lstStyle/>
        <a:p>
          <a:endParaRPr lang="fr-FR"/>
        </a:p>
      </dgm:t>
    </dgm:pt>
    <dgm:pt modelId="{AE70ABC5-EC9F-41D1-98F9-1DDFD1531AD8}" type="pres">
      <dgm:prSet presAssocID="{52C22CBE-7225-4A75-8A2B-12C810E78EFE}" presName="centerShape" presStyleLbl="node0" presStyleIdx="0" presStyleCnt="1" custScaleX="106503" custScaleY="65914" custLinFactNeighborY="-8715"/>
      <dgm:spPr/>
      <dgm:t>
        <a:bodyPr/>
        <a:lstStyle/>
        <a:p>
          <a:endParaRPr lang="fr-FR"/>
        </a:p>
      </dgm:t>
    </dgm:pt>
    <dgm:pt modelId="{7F29A0DC-016C-4F12-AA14-AB45E4BEE991}" type="pres">
      <dgm:prSet presAssocID="{6CC633AF-C3F2-40B4-9077-861C63716B52}" presName="Name9" presStyleLbl="parChTrans1D2" presStyleIdx="0" presStyleCnt="3"/>
      <dgm:spPr/>
      <dgm:t>
        <a:bodyPr/>
        <a:lstStyle/>
        <a:p>
          <a:endParaRPr lang="fr-FR"/>
        </a:p>
      </dgm:t>
    </dgm:pt>
    <dgm:pt modelId="{DB424591-CF48-4EFC-8E13-84E226FF900C}" type="pres">
      <dgm:prSet presAssocID="{6CC633AF-C3F2-40B4-9077-861C63716B52}" presName="connTx" presStyleLbl="parChTrans1D2" presStyleIdx="0" presStyleCnt="3"/>
      <dgm:spPr/>
      <dgm:t>
        <a:bodyPr/>
        <a:lstStyle/>
        <a:p>
          <a:endParaRPr lang="fr-FR"/>
        </a:p>
      </dgm:t>
    </dgm:pt>
    <dgm:pt modelId="{07E42F41-5487-4BA7-9604-A195B84FB8CC}" type="pres">
      <dgm:prSet presAssocID="{BC9E6E2E-2604-45BC-AEAA-02874852D0B9}" presName="node" presStyleLbl="node1" presStyleIdx="0" presStyleCnt="3" custScaleX="370476" custRadScaleRad="94836" custRadScaleInc="2727">
        <dgm:presLayoutVars>
          <dgm:bulletEnabled val="1"/>
        </dgm:presLayoutVars>
      </dgm:prSet>
      <dgm:spPr/>
      <dgm:t>
        <a:bodyPr/>
        <a:lstStyle/>
        <a:p>
          <a:endParaRPr lang="fr-FR"/>
        </a:p>
      </dgm:t>
    </dgm:pt>
    <dgm:pt modelId="{81D49C8F-67B2-4D2C-9D7F-7A363E0A88D6}" type="pres">
      <dgm:prSet presAssocID="{1BDBDAEB-B65C-448D-A4DF-D7F3086D1DD3}" presName="Name9" presStyleLbl="parChTrans1D2" presStyleIdx="1" presStyleCnt="3"/>
      <dgm:spPr/>
      <dgm:t>
        <a:bodyPr/>
        <a:lstStyle/>
        <a:p>
          <a:endParaRPr lang="fr-FR"/>
        </a:p>
      </dgm:t>
    </dgm:pt>
    <dgm:pt modelId="{268118A8-9F53-445B-A808-E2F3FA97BBDB}" type="pres">
      <dgm:prSet presAssocID="{1BDBDAEB-B65C-448D-A4DF-D7F3086D1DD3}" presName="connTx" presStyleLbl="parChTrans1D2" presStyleIdx="1" presStyleCnt="3"/>
      <dgm:spPr/>
      <dgm:t>
        <a:bodyPr/>
        <a:lstStyle/>
        <a:p>
          <a:endParaRPr lang="fr-FR"/>
        </a:p>
      </dgm:t>
    </dgm:pt>
    <dgm:pt modelId="{7F9929A2-93BA-4ABA-8669-0E7B39C15FC7}" type="pres">
      <dgm:prSet presAssocID="{24510113-118F-4B93-8F11-3FEFBE81A724}" presName="node" presStyleLbl="node1" presStyleIdx="1" presStyleCnt="3" custScaleX="277021" custRadScaleRad="111383" custRadScaleInc="-10837">
        <dgm:presLayoutVars>
          <dgm:bulletEnabled val="1"/>
        </dgm:presLayoutVars>
      </dgm:prSet>
      <dgm:spPr/>
      <dgm:t>
        <a:bodyPr/>
        <a:lstStyle/>
        <a:p>
          <a:endParaRPr lang="fr-FR"/>
        </a:p>
      </dgm:t>
    </dgm:pt>
    <dgm:pt modelId="{5B2C7B87-9D14-4563-9339-7E1F8ED80DD3}" type="pres">
      <dgm:prSet presAssocID="{6E1810E1-9C7C-43B0-A9A1-63B35721F0B5}" presName="Name9" presStyleLbl="parChTrans1D2" presStyleIdx="2" presStyleCnt="3"/>
      <dgm:spPr/>
      <dgm:t>
        <a:bodyPr/>
        <a:lstStyle/>
        <a:p>
          <a:endParaRPr lang="fr-FR"/>
        </a:p>
      </dgm:t>
    </dgm:pt>
    <dgm:pt modelId="{3070CC05-B1BC-45F1-AED0-E55C48BFB9D2}" type="pres">
      <dgm:prSet presAssocID="{6E1810E1-9C7C-43B0-A9A1-63B35721F0B5}" presName="connTx" presStyleLbl="parChTrans1D2" presStyleIdx="2" presStyleCnt="3"/>
      <dgm:spPr/>
      <dgm:t>
        <a:bodyPr/>
        <a:lstStyle/>
        <a:p>
          <a:endParaRPr lang="fr-FR"/>
        </a:p>
      </dgm:t>
    </dgm:pt>
    <dgm:pt modelId="{16F7B39B-4C7E-40E9-BFBE-37BBAD3670BA}" type="pres">
      <dgm:prSet presAssocID="{D62E1D44-BB3F-4A2E-BDD7-4A0B8633C8FB}" presName="node" presStyleLbl="node1" presStyleIdx="2" presStyleCnt="3" custScaleX="244699" custRadScaleRad="114075" custRadScaleInc="11814">
        <dgm:presLayoutVars>
          <dgm:bulletEnabled val="1"/>
        </dgm:presLayoutVars>
      </dgm:prSet>
      <dgm:spPr/>
      <dgm:t>
        <a:bodyPr/>
        <a:lstStyle/>
        <a:p>
          <a:endParaRPr lang="fr-FR"/>
        </a:p>
      </dgm:t>
    </dgm:pt>
  </dgm:ptLst>
  <dgm:cxnLst>
    <dgm:cxn modelId="{26F78E61-18BE-4E55-AA60-34A2908BAB24}" type="presOf" srcId="{1BDBDAEB-B65C-448D-A4DF-D7F3086D1DD3}" destId="{81D49C8F-67B2-4D2C-9D7F-7A363E0A88D6}" srcOrd="0" destOrd="0" presId="urn:microsoft.com/office/officeart/2005/8/layout/radial1"/>
    <dgm:cxn modelId="{B516C26E-44EA-449E-AC36-8CBD9FF9F4B2}" type="presOf" srcId="{24510113-118F-4B93-8F11-3FEFBE81A724}" destId="{7F9929A2-93BA-4ABA-8669-0E7B39C15FC7}" srcOrd="0" destOrd="0" presId="urn:microsoft.com/office/officeart/2005/8/layout/radial1"/>
    <dgm:cxn modelId="{B5EB27C8-0B86-44F3-B2C2-FA3D9B86E848}" srcId="{52C22CBE-7225-4A75-8A2B-12C810E78EFE}" destId="{D62E1D44-BB3F-4A2E-BDD7-4A0B8633C8FB}" srcOrd="2" destOrd="0" parTransId="{6E1810E1-9C7C-43B0-A9A1-63B35721F0B5}" sibTransId="{AD446394-4124-4747-907A-3C6CB6515FF9}"/>
    <dgm:cxn modelId="{45FB54FF-16F0-4309-AFC3-17D9A622D183}" type="presOf" srcId="{1BDBDAEB-B65C-448D-A4DF-D7F3086D1DD3}" destId="{268118A8-9F53-445B-A808-E2F3FA97BBDB}" srcOrd="1" destOrd="0" presId="urn:microsoft.com/office/officeart/2005/8/layout/radial1"/>
    <dgm:cxn modelId="{B9EAC263-19C9-4307-9203-ED7285C132F8}" srcId="{4B4814A0-32AF-4862-8121-6FBD64E25B1A}" destId="{52C22CBE-7225-4A75-8A2B-12C810E78EFE}" srcOrd="0" destOrd="0" parTransId="{F8239BBA-FF33-42EC-AA87-ED7F0B9A06BC}" sibTransId="{5D4C9764-C1DD-4128-B123-BB4AB7E3F0FC}"/>
    <dgm:cxn modelId="{01507411-0237-4EC8-877C-C6F76B227FC2}" type="presOf" srcId="{4B4814A0-32AF-4862-8121-6FBD64E25B1A}" destId="{9EC01C2E-AA55-4838-A095-D3BEBB11DBAA}" srcOrd="0" destOrd="0" presId="urn:microsoft.com/office/officeart/2005/8/layout/radial1"/>
    <dgm:cxn modelId="{DA452902-2AFA-46FE-A93D-B9E9BC6D4982}" type="presOf" srcId="{BC9E6E2E-2604-45BC-AEAA-02874852D0B9}" destId="{07E42F41-5487-4BA7-9604-A195B84FB8CC}" srcOrd="0" destOrd="0" presId="urn:microsoft.com/office/officeart/2005/8/layout/radial1"/>
    <dgm:cxn modelId="{BAD0069E-D61D-4C50-87AD-6C2FF0475423}" type="presOf" srcId="{6E1810E1-9C7C-43B0-A9A1-63B35721F0B5}" destId="{5B2C7B87-9D14-4563-9339-7E1F8ED80DD3}" srcOrd="0" destOrd="0" presId="urn:microsoft.com/office/officeart/2005/8/layout/radial1"/>
    <dgm:cxn modelId="{8F93F6E4-6BA2-4FDE-9189-194C8D2EE3C4}" type="presOf" srcId="{52C22CBE-7225-4A75-8A2B-12C810E78EFE}" destId="{AE70ABC5-EC9F-41D1-98F9-1DDFD1531AD8}" srcOrd="0" destOrd="0" presId="urn:microsoft.com/office/officeart/2005/8/layout/radial1"/>
    <dgm:cxn modelId="{19613FFA-E30E-4A7F-BD9C-C30C5185D6C8}" type="presOf" srcId="{6E1810E1-9C7C-43B0-A9A1-63B35721F0B5}" destId="{3070CC05-B1BC-45F1-AED0-E55C48BFB9D2}" srcOrd="1" destOrd="0" presId="urn:microsoft.com/office/officeart/2005/8/layout/radial1"/>
    <dgm:cxn modelId="{E890BDBB-9E8E-4CD3-8331-059884FBB7DB}" type="presOf" srcId="{6CC633AF-C3F2-40B4-9077-861C63716B52}" destId="{DB424591-CF48-4EFC-8E13-84E226FF900C}" srcOrd="1" destOrd="0" presId="urn:microsoft.com/office/officeart/2005/8/layout/radial1"/>
    <dgm:cxn modelId="{A08355BF-C1FE-4068-86E7-01921EC63C7C}" srcId="{52C22CBE-7225-4A75-8A2B-12C810E78EFE}" destId="{24510113-118F-4B93-8F11-3FEFBE81A724}" srcOrd="1" destOrd="0" parTransId="{1BDBDAEB-B65C-448D-A4DF-D7F3086D1DD3}" sibTransId="{38737314-EB39-4364-8B9B-DA7CCE3B6923}"/>
    <dgm:cxn modelId="{842F65B8-602A-49B3-B156-ED56F0A0DCAA}" type="presOf" srcId="{D62E1D44-BB3F-4A2E-BDD7-4A0B8633C8FB}" destId="{16F7B39B-4C7E-40E9-BFBE-37BBAD3670BA}" srcOrd="0" destOrd="0" presId="urn:microsoft.com/office/officeart/2005/8/layout/radial1"/>
    <dgm:cxn modelId="{476A81B7-6FF7-4916-BFAF-6DCE5C8B006A}" type="presOf" srcId="{6CC633AF-C3F2-40B4-9077-861C63716B52}" destId="{7F29A0DC-016C-4F12-AA14-AB45E4BEE991}" srcOrd="0" destOrd="0" presId="urn:microsoft.com/office/officeart/2005/8/layout/radial1"/>
    <dgm:cxn modelId="{2E4AF52D-B3C1-407F-BB91-55E65C3D9C21}" srcId="{52C22CBE-7225-4A75-8A2B-12C810E78EFE}" destId="{BC9E6E2E-2604-45BC-AEAA-02874852D0B9}" srcOrd="0" destOrd="0" parTransId="{6CC633AF-C3F2-40B4-9077-861C63716B52}" sibTransId="{F4E85A4A-3F6A-4983-B6A2-80F654C41DCF}"/>
    <dgm:cxn modelId="{3CE7C917-E7D8-4AA3-9E6A-0DF063A89F4C}" type="presParOf" srcId="{9EC01C2E-AA55-4838-A095-D3BEBB11DBAA}" destId="{AE70ABC5-EC9F-41D1-98F9-1DDFD1531AD8}" srcOrd="0" destOrd="0" presId="urn:microsoft.com/office/officeart/2005/8/layout/radial1"/>
    <dgm:cxn modelId="{E168B2DB-105C-44C5-BD69-6C3DCAC0711A}" type="presParOf" srcId="{9EC01C2E-AA55-4838-A095-D3BEBB11DBAA}" destId="{7F29A0DC-016C-4F12-AA14-AB45E4BEE991}" srcOrd="1" destOrd="0" presId="urn:microsoft.com/office/officeart/2005/8/layout/radial1"/>
    <dgm:cxn modelId="{C495AE83-0871-428F-BCCB-E45BE6D33F73}" type="presParOf" srcId="{7F29A0DC-016C-4F12-AA14-AB45E4BEE991}" destId="{DB424591-CF48-4EFC-8E13-84E226FF900C}" srcOrd="0" destOrd="0" presId="urn:microsoft.com/office/officeart/2005/8/layout/radial1"/>
    <dgm:cxn modelId="{16A6E1E0-563F-464F-ACD4-2EC81E247787}" type="presParOf" srcId="{9EC01C2E-AA55-4838-A095-D3BEBB11DBAA}" destId="{07E42F41-5487-4BA7-9604-A195B84FB8CC}" srcOrd="2" destOrd="0" presId="urn:microsoft.com/office/officeart/2005/8/layout/radial1"/>
    <dgm:cxn modelId="{CC7FD1EB-6EA0-4CD0-ACE3-8FBAE1FD6F75}" type="presParOf" srcId="{9EC01C2E-AA55-4838-A095-D3BEBB11DBAA}" destId="{81D49C8F-67B2-4D2C-9D7F-7A363E0A88D6}" srcOrd="3" destOrd="0" presId="urn:microsoft.com/office/officeart/2005/8/layout/radial1"/>
    <dgm:cxn modelId="{AC41DC94-A11E-4C3E-9820-9AB246BDA396}" type="presParOf" srcId="{81D49C8F-67B2-4D2C-9D7F-7A363E0A88D6}" destId="{268118A8-9F53-445B-A808-E2F3FA97BBDB}" srcOrd="0" destOrd="0" presId="urn:microsoft.com/office/officeart/2005/8/layout/radial1"/>
    <dgm:cxn modelId="{2E2A7DF6-E80D-448D-BAC9-B79A3156F246}" type="presParOf" srcId="{9EC01C2E-AA55-4838-A095-D3BEBB11DBAA}" destId="{7F9929A2-93BA-4ABA-8669-0E7B39C15FC7}" srcOrd="4" destOrd="0" presId="urn:microsoft.com/office/officeart/2005/8/layout/radial1"/>
    <dgm:cxn modelId="{52C05447-19D0-4DE9-91A0-2D0616139AFC}" type="presParOf" srcId="{9EC01C2E-AA55-4838-A095-D3BEBB11DBAA}" destId="{5B2C7B87-9D14-4563-9339-7E1F8ED80DD3}" srcOrd="5" destOrd="0" presId="urn:microsoft.com/office/officeart/2005/8/layout/radial1"/>
    <dgm:cxn modelId="{E7C7DEE4-0242-4490-9F8E-7196E50425FD}" type="presParOf" srcId="{5B2C7B87-9D14-4563-9339-7E1F8ED80DD3}" destId="{3070CC05-B1BC-45F1-AED0-E55C48BFB9D2}" srcOrd="0" destOrd="0" presId="urn:microsoft.com/office/officeart/2005/8/layout/radial1"/>
    <dgm:cxn modelId="{36D7F94F-566E-4CDA-9CB1-353495F9D3A2}" type="presParOf" srcId="{9EC01C2E-AA55-4838-A095-D3BEBB11DBAA}" destId="{16F7B39B-4C7E-40E9-BFBE-37BBAD3670BA}" srcOrd="6" destOrd="0" presId="urn:microsoft.com/office/officeart/2005/8/layout/radial1"/>
  </dgm:cxnLst>
  <dgm:bg/>
  <dgm:whole/>
</dgm:dataModel>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5" name="Rectangle à coins arrondis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à coins arrondis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r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fr-FR" smtClean="0"/>
              <a:t>Cliquez pour modifier le style du titre</a:t>
            </a:r>
            <a:endParaRPr kumimoji="0" lang="en-US"/>
          </a:p>
        </p:txBody>
      </p:sp>
      <p:sp>
        <p:nvSpPr>
          <p:cNvPr id="20" name="Sous-titr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19" name="Espace réservé de la date 18"/>
          <p:cNvSpPr>
            <a:spLocks noGrp="1"/>
          </p:cNvSpPr>
          <p:nvPr>
            <p:ph type="dt" sz="half" idx="10"/>
          </p:nvPr>
        </p:nvSpPr>
        <p:spPr/>
        <p:txBody>
          <a:bodyPr/>
          <a:lstStyle>
            <a:extLst/>
          </a:lstStyle>
          <a:p>
            <a:fld id="{90E18D4D-24D1-4E95-B6FB-3C06BD5FBF58}" type="datetimeFigureOut">
              <a:rPr lang="fr-FR" smtClean="0"/>
              <a:pPr/>
              <a:t>10/10/2012</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11" name="Espace réservé du numéro de diapositive 10"/>
          <p:cNvSpPr>
            <a:spLocks noGrp="1"/>
          </p:cNvSpPr>
          <p:nvPr>
            <p:ph type="sldNum" sz="quarter" idx="12"/>
          </p:nvPr>
        </p:nvSpPr>
        <p:spPr/>
        <p:txBody>
          <a:bodyPr/>
          <a:lstStyle>
            <a:extLst/>
          </a:lstStyle>
          <a:p>
            <a:fld id="{BD5B744B-6DAE-4D18-8224-E946C5406633}"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502920" y="4983480"/>
            <a:ext cx="8183880" cy="1051560"/>
          </a:xfrm>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502920" y="530352"/>
            <a:ext cx="8183880" cy="4187952"/>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90E18D4D-24D1-4E95-B6FB-3C06BD5FBF58}" type="datetimeFigureOut">
              <a:rPr lang="fr-FR" smtClean="0"/>
              <a:pPr/>
              <a:t>10/10/2012</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BD5B744B-6DAE-4D18-8224-E946C5406633}"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533404"/>
            <a:ext cx="1981200" cy="5257799"/>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533400" y="533402"/>
            <a:ext cx="5943600" cy="5257801"/>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90E18D4D-24D1-4E95-B6FB-3C06BD5FBF58}" type="datetimeFigureOut">
              <a:rPr lang="fr-FR" smtClean="0"/>
              <a:pPr/>
              <a:t>10/10/2012</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BD5B744B-6DAE-4D18-8224-E946C5406633}"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502920" y="4983480"/>
            <a:ext cx="8183880" cy="1051560"/>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502920" y="530352"/>
            <a:ext cx="8183880" cy="4187952"/>
          </a:xfrm>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90E18D4D-24D1-4E95-B6FB-3C06BD5FBF58}" type="datetimeFigureOut">
              <a:rPr lang="fr-FR" smtClean="0"/>
              <a:pPr/>
              <a:t>10/10/2012</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BD5B744B-6DAE-4D18-8224-E946C5406633}"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14" name="Rectangle à coins arrondis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à coins arrondis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90E18D4D-24D1-4E95-B6FB-3C06BD5FBF58}" type="datetimeFigureOut">
              <a:rPr lang="fr-FR" smtClean="0"/>
              <a:pPr/>
              <a:t>10/10/2012</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BD5B744B-6DAE-4D18-8224-E946C5406633}"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90E18D4D-24D1-4E95-B6FB-3C06BD5FBF58}" type="datetimeFigureOut">
              <a:rPr lang="fr-FR" smtClean="0"/>
              <a:pPr/>
              <a:t>10/10/2012</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BD5B744B-6DAE-4D18-8224-E946C5406633}"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502920" y="4983480"/>
            <a:ext cx="8183880" cy="1051560"/>
          </a:xfrm>
        </p:spPr>
        <p:txBody>
          <a:bodyPr anchor="b"/>
          <a:lstStyle>
            <a:lvl1pPr>
              <a:defRPr b="1"/>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90E18D4D-24D1-4E95-B6FB-3C06BD5FBF58}" type="datetimeFigureOut">
              <a:rPr lang="fr-FR" smtClean="0"/>
              <a:pPr/>
              <a:t>10/10/2012</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BD5B744B-6DAE-4D18-8224-E946C5406633}"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extLst/>
          </a:lstStyle>
          <a:p>
            <a:fld id="{90E18D4D-24D1-4E95-B6FB-3C06BD5FBF58}" type="datetimeFigureOut">
              <a:rPr lang="fr-FR" smtClean="0"/>
              <a:pPr/>
              <a:t>10/10/2012</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BD5B744B-6DAE-4D18-8224-E946C5406633}"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7" name="Rectangle à coins arrondis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Espace réservé de la date 1"/>
          <p:cNvSpPr>
            <a:spLocks noGrp="1"/>
          </p:cNvSpPr>
          <p:nvPr>
            <p:ph type="dt" sz="half" idx="10"/>
          </p:nvPr>
        </p:nvSpPr>
        <p:spPr/>
        <p:txBody>
          <a:bodyPr/>
          <a:lstStyle>
            <a:extLst/>
          </a:lstStyle>
          <a:p>
            <a:fld id="{90E18D4D-24D1-4E95-B6FB-3C06BD5FBF58}" type="datetimeFigureOut">
              <a:rPr lang="fr-FR" smtClean="0"/>
              <a:pPr/>
              <a:t>10/10/2012</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BD5B744B-6DAE-4D18-8224-E946C5406633}"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90E18D4D-24D1-4E95-B6FB-3C06BD5FBF58}" type="datetimeFigureOut">
              <a:rPr lang="fr-FR" smtClean="0"/>
              <a:pPr/>
              <a:t>10/10/2012</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BD5B744B-6DAE-4D18-8224-E946C5406633}"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5" name="Rectangle à coins arrondis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Arrondir un rectangle à un seul coin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90E18D4D-24D1-4E95-B6FB-3C06BD5FBF58}" type="datetimeFigureOut">
              <a:rPr lang="fr-FR" smtClean="0"/>
              <a:pPr/>
              <a:t>10/10/2012</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BD5B744B-6DAE-4D18-8224-E946C5406633}" type="slidenum">
              <a:rPr lang="fr-FR" smtClean="0"/>
              <a:pPr/>
              <a:t>‹N°›</a:t>
            </a:fld>
            <a:endParaRPr lang="fr-FR"/>
          </a:p>
        </p:txBody>
      </p:sp>
      <p:sp>
        <p:nvSpPr>
          <p:cNvPr id="3" name="Espace réservé pour une image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fr-FR" smtClean="0"/>
              <a:t>Cliquez sur l'icône pour ajouter une image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à coins arrondis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à coins arrondis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Espace réservé du titre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fr-FR" smtClean="0"/>
              <a:t>Cliquez pour modifier le style du titre</a:t>
            </a:r>
            <a:endParaRPr kumimoji="0" lang="en-US"/>
          </a:p>
        </p:txBody>
      </p:sp>
      <p:sp>
        <p:nvSpPr>
          <p:cNvPr id="4" name="Espace réservé du texte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5" name="Espace réservé de la date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90E18D4D-24D1-4E95-B6FB-3C06BD5FBF58}" type="datetimeFigureOut">
              <a:rPr lang="fr-FR" smtClean="0"/>
              <a:pPr/>
              <a:t>10/10/2012</a:t>
            </a:fld>
            <a:endParaRPr lang="fr-FR"/>
          </a:p>
        </p:txBody>
      </p:sp>
      <p:sp>
        <p:nvSpPr>
          <p:cNvPr id="18" name="Espace réservé du pied de page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fr-FR"/>
          </a:p>
        </p:txBody>
      </p:sp>
      <p:sp>
        <p:nvSpPr>
          <p:cNvPr id="5" name="Espace réservé du numéro de diapositive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D5B744B-6DAE-4D18-8224-E946C5406633}"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fr/imgres?imgurl=http://blog.lefigaro.fr/climat/question-mark.jpg&amp;imgrefurl=http://avenirducollege.wordpress.com/question-du-jour/&amp;h=375&amp;w=300&amp;sz=9&amp;tbnid=RcKEWbm16NCR_M:&amp;tbnh=251&amp;tbnw=201&amp;prev=/search?q=image+question&amp;tbm=isch&amp;tbo=u&amp;zoom=1&amp;q=image+question&amp;hl=fr&amp;usg=__xVa6GFPPoGGAEmwUZTMHAdgHblI=&amp;sa=X&amp;ei=LjdGT9K8IcOw0QW5_fjMDw&amp;ved=0CBUQ9QEwAA"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pied de page 11"/>
          <p:cNvSpPr>
            <a:spLocks noGrp="1"/>
          </p:cNvSpPr>
          <p:nvPr>
            <p:ph type="ftr" sz="quarter" idx="11"/>
          </p:nvPr>
        </p:nvSpPr>
        <p:spPr>
          <a:xfrm>
            <a:off x="928688" y="6143644"/>
            <a:ext cx="7572375" cy="365125"/>
          </a:xfrm>
        </p:spPr>
        <p:txBody>
          <a:bodyPr/>
          <a:lstStyle/>
          <a:p>
            <a:pPr eaLnBrk="0" hangingPunct="0">
              <a:defRPr/>
            </a:pPr>
            <a:r>
              <a:rPr lang="fr-FR" sz="1200" b="1" dirty="0">
                <a:solidFill>
                  <a:srgbClr val="C00000"/>
                </a:solidFill>
                <a:latin typeface="Agency FB" pitchFamily="34" charset="0"/>
              </a:rPr>
              <a:t>Forum  national sur la qualité et la normalisation,                                                                    </a:t>
            </a:r>
            <a:r>
              <a:rPr lang="fr-FR" sz="1200" b="1" dirty="0">
                <a:solidFill>
                  <a:schemeClr val="tx1"/>
                </a:solidFill>
                <a:latin typeface="Agency FB" pitchFamily="34" charset="0"/>
              </a:rPr>
              <a:t>Yaoundé, Hilton Hôtel, </a:t>
            </a:r>
            <a:r>
              <a:rPr lang="fr-FR" sz="1200" b="1" dirty="0" smtClean="0">
                <a:solidFill>
                  <a:schemeClr val="tx1"/>
                </a:solidFill>
                <a:latin typeface="Agency FB" pitchFamily="34" charset="0"/>
              </a:rPr>
              <a:t>le  10    Octobre </a:t>
            </a:r>
            <a:r>
              <a:rPr lang="fr-FR" sz="1200" b="1" dirty="0">
                <a:solidFill>
                  <a:schemeClr val="tx1"/>
                </a:solidFill>
                <a:latin typeface="Agency FB" pitchFamily="34" charset="0"/>
              </a:rPr>
              <a:t>2012</a:t>
            </a:r>
          </a:p>
        </p:txBody>
      </p:sp>
      <p:sp>
        <p:nvSpPr>
          <p:cNvPr id="11" name="Titre 4"/>
          <p:cNvSpPr txBox="1">
            <a:spLocks/>
          </p:cNvSpPr>
          <p:nvPr/>
        </p:nvSpPr>
        <p:spPr bwMode="auto">
          <a:xfrm>
            <a:off x="1571604" y="3929066"/>
            <a:ext cx="6715172" cy="1571636"/>
          </a:xfrm>
          <a:prstGeom prst="rect">
            <a:avLst/>
          </a:prstGeom>
          <a:noFill/>
          <a:ln>
            <a:miter lim="800000"/>
            <a:headEnd/>
            <a:tailEnd/>
          </a:ln>
        </p:spPr>
        <p:txBody>
          <a:bodyPr/>
          <a:lstStyle/>
          <a:p>
            <a:pPr algn="ctr" eaLnBrk="0" hangingPunct="0">
              <a:defRPr/>
            </a:pPr>
            <a:endParaRPr lang="fr-FR" sz="1400" b="1" dirty="0">
              <a:latin typeface="Agency FB" pitchFamily="34" charset="0"/>
            </a:endParaRPr>
          </a:p>
          <a:p>
            <a:pPr algn="ctr" eaLnBrk="0" hangingPunct="0">
              <a:defRPr/>
            </a:pPr>
            <a:r>
              <a:rPr lang="fr-FR" sz="1400" b="1" dirty="0">
                <a:latin typeface="Agency FB" pitchFamily="34" charset="0"/>
              </a:rPr>
              <a:t>Par</a:t>
            </a:r>
            <a:endParaRPr lang="fr-FR" sz="1400" b="1" dirty="0">
              <a:latin typeface="Agency FB" pitchFamily="34" charset="0"/>
              <a:ea typeface="+mj-ea"/>
              <a:cs typeface="+mj-cs"/>
            </a:endParaRPr>
          </a:p>
          <a:p>
            <a:pPr algn="ctr" eaLnBrk="0" hangingPunct="0">
              <a:defRPr/>
            </a:pPr>
            <a:r>
              <a:rPr lang="fr-FR" sz="3200" b="1" dirty="0">
                <a:solidFill>
                  <a:srgbClr val="0070C0"/>
                </a:solidFill>
                <a:latin typeface="Agency FB" pitchFamily="34" charset="0"/>
                <a:ea typeface="+mj-ea"/>
                <a:cs typeface="+mj-cs"/>
              </a:rPr>
              <a:t>M.   Jules TCHATO  </a:t>
            </a:r>
            <a:r>
              <a:rPr lang="fr-FR" sz="3200" b="1" dirty="0" smtClean="0">
                <a:solidFill>
                  <a:srgbClr val="0070C0"/>
                </a:solidFill>
                <a:latin typeface="Agency FB" pitchFamily="34" charset="0"/>
                <a:ea typeface="+mj-ea"/>
                <a:cs typeface="+mj-cs"/>
              </a:rPr>
              <a:t>TCHALON, </a:t>
            </a:r>
            <a:r>
              <a:rPr lang="fr-FR" sz="2000" b="1" dirty="0" smtClean="0">
                <a:latin typeface="Agency FB" pitchFamily="34" charset="0"/>
                <a:ea typeface="+mj-ea"/>
                <a:cs typeface="+mj-cs"/>
              </a:rPr>
              <a:t>Auditeur IRCA qualité</a:t>
            </a:r>
            <a:endParaRPr lang="fr-FR" sz="2000" b="1" i="1" dirty="0" smtClean="0">
              <a:latin typeface="Agency FB" pitchFamily="34" charset="0"/>
              <a:ea typeface="+mj-ea"/>
              <a:cs typeface="+mj-cs"/>
            </a:endParaRPr>
          </a:p>
          <a:p>
            <a:pPr algn="ctr" eaLnBrk="0" hangingPunct="0">
              <a:defRPr/>
            </a:pPr>
            <a:r>
              <a:rPr lang="fr-FR" sz="2400" b="1" dirty="0" smtClean="0">
                <a:solidFill>
                  <a:srgbClr val="663300"/>
                </a:solidFill>
                <a:latin typeface="Agency FB" pitchFamily="34" charset="0"/>
                <a:ea typeface="+mj-ea"/>
                <a:cs typeface="+mj-cs"/>
              </a:rPr>
              <a:t>Directeur Général </a:t>
            </a:r>
            <a:r>
              <a:rPr lang="fr-FR" sz="3200" b="1" dirty="0" smtClean="0">
                <a:solidFill>
                  <a:srgbClr val="663300"/>
                </a:solidFill>
                <a:latin typeface="Agency FB" pitchFamily="34" charset="0"/>
                <a:ea typeface="+mj-ea"/>
                <a:cs typeface="+mj-cs"/>
              </a:rPr>
              <a:t>QUALITEC Sarl</a:t>
            </a:r>
            <a:endParaRPr lang="fr-FR" sz="3200" b="1" dirty="0">
              <a:solidFill>
                <a:srgbClr val="663300"/>
              </a:solidFill>
              <a:latin typeface="Agency FB" pitchFamily="34" charset="0"/>
              <a:ea typeface="+mj-ea"/>
              <a:cs typeface="+mj-cs"/>
            </a:endParaRPr>
          </a:p>
        </p:txBody>
      </p:sp>
      <p:sp>
        <p:nvSpPr>
          <p:cNvPr id="15" name="Rectangle à coins arrondis 14"/>
          <p:cNvSpPr/>
          <p:nvPr/>
        </p:nvSpPr>
        <p:spPr>
          <a:xfrm>
            <a:off x="785786" y="1071546"/>
            <a:ext cx="7572428" cy="2000250"/>
          </a:xfrm>
          <a:prstGeom prst="roundRect">
            <a:avLst/>
          </a:prstGeom>
          <a:solidFill>
            <a:srgbClr val="00B050"/>
          </a:solidFill>
          <a:ln>
            <a:solidFill>
              <a:schemeClr val="bg1"/>
            </a:solidFill>
          </a:ln>
          <a:scene3d>
            <a:camera prst="orthographicFront"/>
            <a:lightRig rig="threePt" dir="t"/>
          </a:scene3d>
          <a:sp3d>
            <a:bevelT prst="slope"/>
          </a:sp3d>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r>
              <a:rPr lang="fr-FR" sz="3200" b="1" dirty="0">
                <a:solidFill>
                  <a:schemeClr val="bg1"/>
                </a:solidFill>
                <a:latin typeface="Arial Narrow" pitchFamily="34" charset="0"/>
              </a:rPr>
              <a:t>THEME: </a:t>
            </a:r>
            <a:r>
              <a:rPr lang="fr-FR" sz="2000" b="1" dirty="0">
                <a:solidFill>
                  <a:srgbClr val="0070C0"/>
                </a:solidFill>
                <a:latin typeface="Arial Narrow" pitchFamily="34" charset="0"/>
              </a:rPr>
              <a:t/>
            </a:r>
            <a:br>
              <a:rPr lang="fr-FR" sz="2000" b="1" dirty="0">
                <a:solidFill>
                  <a:srgbClr val="0070C0"/>
                </a:solidFill>
                <a:latin typeface="Arial Narrow" pitchFamily="34" charset="0"/>
              </a:rPr>
            </a:br>
            <a:r>
              <a:rPr lang="fr-FR" sz="2000" b="1" dirty="0">
                <a:solidFill>
                  <a:schemeClr val="bg1"/>
                </a:solidFill>
                <a:latin typeface="Arial Narrow" pitchFamily="34" charset="0"/>
              </a:rPr>
              <a:t>"Normes, Qualité et Croissance Economique : </a:t>
            </a:r>
          </a:p>
          <a:p>
            <a:pPr algn="ctr" fontAlgn="auto">
              <a:spcBef>
                <a:spcPts val="0"/>
              </a:spcBef>
              <a:spcAft>
                <a:spcPts val="0"/>
              </a:spcAft>
              <a:defRPr/>
            </a:pPr>
            <a:r>
              <a:rPr lang="fr-FR" sz="2000" b="1" dirty="0">
                <a:solidFill>
                  <a:schemeClr val="bg1"/>
                </a:solidFill>
                <a:latin typeface="Arial Narrow" pitchFamily="34" charset="0"/>
              </a:rPr>
              <a:t>corrélation entre le développement de l’infrastructure qualité et la croissance</a:t>
            </a:r>
            <a:endParaRPr lang="fr-FR" sz="2000" dirty="0">
              <a:solidFill>
                <a:schemeClr val="bg1"/>
              </a:solidFill>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idx="1"/>
          </p:nvPr>
        </p:nvSpPr>
        <p:spPr>
          <a:xfrm>
            <a:off x="428595" y="1285876"/>
            <a:ext cx="8286809" cy="5000644"/>
          </a:xfrm>
          <a:solidFill>
            <a:schemeClr val="accent2">
              <a:lumMod val="40000"/>
              <a:lumOff val="60000"/>
            </a:schemeClr>
          </a:solidFill>
        </p:spPr>
        <p:txBody>
          <a:bodyPr>
            <a:noAutofit/>
          </a:bodyPr>
          <a:lstStyle/>
          <a:p>
            <a:pPr>
              <a:buFont typeface="Arial" charset="0"/>
              <a:buNone/>
              <a:defRPr/>
            </a:pPr>
            <a:r>
              <a:rPr lang="fr-FR" sz="1600" b="1" dirty="0" smtClean="0">
                <a:solidFill>
                  <a:schemeClr val="accent6">
                    <a:lumMod val="50000"/>
                  </a:schemeClr>
                </a:solidFill>
              </a:rPr>
              <a:t>				</a:t>
            </a:r>
            <a:br>
              <a:rPr lang="fr-FR" sz="1600" b="1" dirty="0" smtClean="0">
                <a:solidFill>
                  <a:schemeClr val="accent6">
                    <a:lumMod val="50000"/>
                  </a:schemeClr>
                </a:solidFill>
              </a:rPr>
            </a:br>
            <a:r>
              <a:rPr lang="fr-FR" sz="2400" b="1" dirty="0" smtClean="0">
                <a:solidFill>
                  <a:srgbClr val="C00000"/>
                </a:solidFill>
                <a:latin typeface="Arial Narrow" pitchFamily="34" charset="0"/>
              </a:rPr>
              <a:t>3) Evaluation de la conformité </a:t>
            </a:r>
          </a:p>
          <a:p>
            <a:pPr>
              <a:buFont typeface="Arial" charset="0"/>
              <a:buNone/>
              <a:defRPr/>
            </a:pPr>
            <a:endParaRPr lang="fr-FR" sz="2400" b="1" dirty="0" smtClean="0">
              <a:solidFill>
                <a:srgbClr val="C00000"/>
              </a:solidFill>
              <a:latin typeface="Arial Narrow" pitchFamily="34" charset="0"/>
            </a:endParaRPr>
          </a:p>
          <a:p>
            <a:pPr>
              <a:buFont typeface="Wingdings" pitchFamily="2" charset="2"/>
              <a:buChar char="q"/>
              <a:defRPr/>
            </a:pPr>
            <a:r>
              <a:rPr lang="fr-FR" sz="1600" b="1" dirty="0" smtClean="0">
                <a:latin typeface="Arial Narrow" pitchFamily="34" charset="0"/>
              </a:rPr>
              <a:t>Décret n° 2009 /29 6 DU 17 SEPT 2009 portant création, organisation et fonctionnement de </a:t>
            </a:r>
            <a:r>
              <a:rPr lang="fr-FR" sz="1600" b="1" dirty="0" err="1" smtClean="0">
                <a:latin typeface="Arial Narrow" pitchFamily="34" charset="0"/>
              </a:rPr>
              <a:t>lʼAgence</a:t>
            </a:r>
            <a:r>
              <a:rPr lang="fr-FR" sz="1600" b="1" dirty="0" smtClean="0">
                <a:latin typeface="Arial Narrow" pitchFamily="34" charset="0"/>
              </a:rPr>
              <a:t> des Normes et de la Qualité lui attribue la certification de la conformité aux normes </a:t>
            </a:r>
          </a:p>
          <a:p>
            <a:pPr>
              <a:buFont typeface="Wingdings" pitchFamily="2" charset="2"/>
              <a:buChar char="q"/>
              <a:defRPr/>
            </a:pPr>
            <a:endParaRPr lang="fr-FR" sz="1600" b="1" dirty="0" smtClean="0">
              <a:latin typeface="Arial Narrow" pitchFamily="34" charset="0"/>
            </a:endParaRPr>
          </a:p>
          <a:p>
            <a:pPr>
              <a:buFont typeface="Wingdings" pitchFamily="2" charset="2"/>
              <a:buChar char="q"/>
              <a:defRPr/>
            </a:pPr>
            <a:r>
              <a:rPr lang="fr-FR" sz="1600" b="1" dirty="0" smtClean="0">
                <a:latin typeface="Arial Narrow" pitchFamily="34" charset="0"/>
              </a:rPr>
              <a:t>Loi n° 96/11 du 5 Août 1996 relative à la Normalisation rattache à la normalisation l’agrément des laboratoires d’essais, des organismes de contrôle de qualité, ainsi que des organismes ou bureaux de normalisation .</a:t>
            </a:r>
          </a:p>
          <a:p>
            <a:pPr>
              <a:buFont typeface="Arial" charset="0"/>
              <a:buNone/>
              <a:defRPr/>
            </a:pPr>
            <a:endParaRPr lang="fr-FR" sz="1600" b="1" dirty="0" smtClean="0">
              <a:latin typeface="Arial Narrow" pitchFamily="34" charset="0"/>
            </a:endParaRPr>
          </a:p>
          <a:p>
            <a:pPr>
              <a:buFont typeface="Wingdings" pitchFamily="2" charset="2"/>
              <a:buChar char="q"/>
              <a:defRPr/>
            </a:pPr>
            <a:r>
              <a:rPr lang="fr-FR" sz="1600" b="1" dirty="0" smtClean="0">
                <a:latin typeface="Arial Narrow" pitchFamily="34" charset="0"/>
              </a:rPr>
              <a:t>Loi n° 2003/003 du 21 avril 2003 portant protection phytosanitaire</a:t>
            </a:r>
          </a:p>
          <a:p>
            <a:pPr>
              <a:buFont typeface="Wingdings" pitchFamily="2" charset="2"/>
              <a:buChar char="q"/>
              <a:defRPr/>
            </a:pPr>
            <a:endParaRPr lang="fr-FR" sz="1600" b="1" dirty="0" smtClean="0">
              <a:latin typeface="Arial Narrow" pitchFamily="34" charset="0"/>
            </a:endParaRPr>
          </a:p>
          <a:p>
            <a:pPr>
              <a:buFont typeface="Wingdings" pitchFamily="2" charset="2"/>
              <a:buChar char="q"/>
              <a:defRPr/>
            </a:pPr>
            <a:r>
              <a:rPr lang="fr-FR" sz="1600" b="1" dirty="0" smtClean="0">
                <a:latin typeface="Arial Narrow" pitchFamily="34" charset="0"/>
              </a:rPr>
              <a:t>La loi n° 2001/009 du 23 juillet 2001 fixant lʼorganisation et les modalités dʼexercice de la profession d'Ingénieur de Génie Chimique au Cameroun voue les activités de certification à cette profession.</a:t>
            </a:r>
          </a:p>
          <a:p>
            <a:pPr>
              <a:buFont typeface="Arial" charset="0"/>
              <a:buNone/>
              <a:defRPr/>
            </a:pPr>
            <a:endParaRPr lang="fr-FR" sz="1600" b="1" dirty="0" smtClean="0"/>
          </a:p>
          <a:p>
            <a:pPr>
              <a:buFont typeface="Arial" charset="0"/>
              <a:buNone/>
              <a:defRPr/>
            </a:pPr>
            <a:r>
              <a:rPr lang="fr-FR" sz="1600" b="1" dirty="0" smtClean="0">
                <a:solidFill>
                  <a:schemeClr val="accent6">
                    <a:lumMod val="50000"/>
                  </a:schemeClr>
                </a:solidFill>
              </a:rPr>
              <a:t/>
            </a:r>
            <a:br>
              <a:rPr lang="fr-FR" sz="1600" b="1" dirty="0" smtClean="0">
                <a:solidFill>
                  <a:schemeClr val="accent6">
                    <a:lumMod val="50000"/>
                  </a:schemeClr>
                </a:solidFill>
              </a:rPr>
            </a:br>
            <a:r>
              <a:rPr lang="fr-FR" sz="1600" i="1" dirty="0" smtClean="0">
                <a:solidFill>
                  <a:srgbClr val="002060"/>
                </a:solidFill>
              </a:rPr>
              <a:t>.</a:t>
            </a:r>
            <a:endParaRPr lang="fr-FR" sz="1600" dirty="0" smtClean="0">
              <a:solidFill>
                <a:srgbClr val="002060"/>
              </a:solidFill>
            </a:endParaRPr>
          </a:p>
          <a:p>
            <a:pPr>
              <a:defRPr/>
            </a:pPr>
            <a:endParaRPr lang="fr-FR" sz="1600" dirty="0"/>
          </a:p>
        </p:txBody>
      </p:sp>
      <p:sp>
        <p:nvSpPr>
          <p:cNvPr id="4" name="Espace réservé du pied de page 3"/>
          <p:cNvSpPr>
            <a:spLocks noGrp="1"/>
          </p:cNvSpPr>
          <p:nvPr>
            <p:ph type="ftr" sz="quarter" idx="11"/>
          </p:nvPr>
        </p:nvSpPr>
        <p:spPr/>
        <p:txBody>
          <a:bodyPr/>
          <a:lstStyle/>
          <a:p>
            <a:pPr>
              <a:defRPr/>
            </a:pPr>
            <a:r>
              <a:rPr lang="fr-FR"/>
              <a:t>Yaoundé, le 10 octobre 2012</a:t>
            </a:r>
          </a:p>
        </p:txBody>
      </p:sp>
      <p:sp>
        <p:nvSpPr>
          <p:cNvPr id="6" name="Titre 4"/>
          <p:cNvSpPr txBox="1">
            <a:spLocks/>
          </p:cNvSpPr>
          <p:nvPr/>
        </p:nvSpPr>
        <p:spPr bwMode="auto">
          <a:xfrm>
            <a:off x="585788" y="571480"/>
            <a:ext cx="7700988" cy="500066"/>
          </a:xfrm>
          <a:prstGeom prst="rect">
            <a:avLst/>
          </a:prstGeom>
          <a:noFill/>
          <a:ln>
            <a:miter lim="800000"/>
            <a:headEnd/>
            <a:tailEnd/>
          </a:ln>
        </p:spPr>
        <p:txBody>
          <a:bodyPr vert="horz" wrap="square" lIns="91440" tIns="45720" rIns="91440" bIns="45720" numCol="1" anchor="t" anchorCtr="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3600" b="1" dirty="0" smtClean="0">
                <a:solidFill>
                  <a:srgbClr val="C00000"/>
                </a:solidFill>
                <a:effectLst>
                  <a:outerShdw blurRad="53975" dist="22860" dir="5400000" algn="tl" rotWithShape="0">
                    <a:srgbClr val="000000">
                      <a:alpha val="55000"/>
                    </a:srgbClr>
                  </a:outerShdw>
                </a:effectLst>
                <a:latin typeface="Arial Narrow" pitchFamily="34" charset="0"/>
                <a:ea typeface="+mj-ea"/>
                <a:cs typeface="+mj-cs"/>
              </a:rPr>
              <a:t>DIAGNOSTIC (Suite)</a:t>
            </a:r>
            <a:endParaRPr kumimoji="0" lang="fr-FR" sz="36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Arial Narrow" pitchFamily="34"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idx="1"/>
          </p:nvPr>
        </p:nvSpPr>
        <p:spPr>
          <a:xfrm>
            <a:off x="428595" y="1643067"/>
            <a:ext cx="8286809" cy="4500577"/>
          </a:xfrm>
          <a:solidFill>
            <a:schemeClr val="bg2">
              <a:lumMod val="75000"/>
            </a:schemeClr>
          </a:solidFill>
        </p:spPr>
        <p:txBody>
          <a:bodyPr>
            <a:noAutofit/>
          </a:bodyPr>
          <a:lstStyle/>
          <a:p>
            <a:pPr>
              <a:buFont typeface="Arial" charset="0"/>
              <a:buNone/>
              <a:defRPr/>
            </a:pPr>
            <a:r>
              <a:rPr lang="fr-FR" sz="1800" b="1" dirty="0" smtClean="0">
                <a:solidFill>
                  <a:schemeClr val="accent6">
                    <a:lumMod val="50000"/>
                  </a:schemeClr>
                </a:solidFill>
              </a:rPr>
              <a:t>	</a:t>
            </a:r>
            <a:r>
              <a:rPr lang="fr-FR" b="1" dirty="0" smtClean="0">
                <a:solidFill>
                  <a:srgbClr val="7030A0"/>
                </a:solidFill>
                <a:latin typeface="Arial Narrow" pitchFamily="34" charset="0"/>
              </a:rPr>
              <a:t>4) Accréditation </a:t>
            </a:r>
          </a:p>
          <a:p>
            <a:pPr algn="just">
              <a:buFont typeface="Wingdings" pitchFamily="2" charset="2"/>
              <a:buChar char="q"/>
              <a:defRPr/>
            </a:pPr>
            <a:endParaRPr lang="fr-FR" sz="1800" b="1" dirty="0" smtClean="0">
              <a:latin typeface="Arial Narrow" pitchFamily="34" charset="0"/>
            </a:endParaRPr>
          </a:p>
          <a:p>
            <a:pPr algn="just">
              <a:buFont typeface="Wingdings" pitchFamily="2" charset="2"/>
              <a:buChar char="q"/>
              <a:defRPr/>
            </a:pPr>
            <a:r>
              <a:rPr lang="fr-FR" sz="1800" b="1" dirty="0" smtClean="0">
                <a:latin typeface="Arial Narrow" pitchFamily="34" charset="0"/>
              </a:rPr>
              <a:t>Décret No 2005/260 du 15 Juillet 2005 portant création d’une Division de la Normalisation et de la Qualité au sein du </a:t>
            </a:r>
            <a:r>
              <a:rPr lang="fr-FR" sz="1800" b="1" dirty="0" err="1" smtClean="0">
                <a:latin typeface="Arial Narrow" pitchFamily="34" charset="0"/>
              </a:rPr>
              <a:t>MiNIMIDT</a:t>
            </a:r>
            <a:r>
              <a:rPr lang="fr-FR" sz="1800" b="1" dirty="0" smtClean="0">
                <a:latin typeface="Arial Narrow" pitchFamily="34" charset="0"/>
              </a:rPr>
              <a:t> stipule dans les alinéas (f) et (g) : ‘’ l’accréditation des bureaux de normalisation, des organismes de certification et de formation dans la qualité ; de l’accréditation et le suivi des activités de contrôle qualité et essais ».</a:t>
            </a:r>
          </a:p>
          <a:p>
            <a:pPr algn="just">
              <a:buFont typeface="Wingdings" pitchFamily="2" charset="2"/>
              <a:buChar char="q"/>
              <a:defRPr/>
            </a:pPr>
            <a:endParaRPr lang="fr-FR" sz="1800" b="1" dirty="0" smtClean="0">
              <a:latin typeface="Arial Narrow" pitchFamily="34" charset="0"/>
            </a:endParaRPr>
          </a:p>
          <a:p>
            <a:pPr algn="just">
              <a:buFont typeface="Wingdings" pitchFamily="2" charset="2"/>
              <a:buChar char="q"/>
              <a:defRPr/>
            </a:pPr>
            <a:r>
              <a:rPr lang="fr-FR" sz="1800" b="1" dirty="0" smtClean="0">
                <a:latin typeface="Arial Narrow" pitchFamily="34" charset="0"/>
              </a:rPr>
              <a:t>Lʼorganigramme de </a:t>
            </a:r>
            <a:r>
              <a:rPr lang="fr-FR" sz="1800" b="1" dirty="0" err="1" smtClean="0">
                <a:latin typeface="Arial Narrow" pitchFamily="34" charset="0"/>
              </a:rPr>
              <a:t>lʼANOR</a:t>
            </a:r>
            <a:r>
              <a:rPr lang="fr-FR" sz="1800" b="1" dirty="0" smtClean="0">
                <a:latin typeface="Arial Narrow" pitchFamily="34" charset="0"/>
              </a:rPr>
              <a:t>, validé le 4 janvier 2011 par son Conseil dʼAdministration, comprend un cabinet du directeur général et quatre directions  parmi lesquelles celle  de l’ Accréditations et Certifications, chargée des activités dʼaccréditation des organismes et de la certification des produits, processus et services</a:t>
            </a:r>
          </a:p>
          <a:p>
            <a:pPr>
              <a:defRPr/>
            </a:pPr>
            <a:endParaRPr lang="fr-FR" sz="1800" b="1" dirty="0" smtClean="0"/>
          </a:p>
          <a:p>
            <a:pPr>
              <a:buFont typeface="Arial" charset="0"/>
              <a:buNone/>
              <a:defRPr/>
            </a:pPr>
            <a:r>
              <a:rPr lang="fr-FR" sz="1800" b="1" dirty="0" smtClean="0">
                <a:solidFill>
                  <a:schemeClr val="accent6">
                    <a:lumMod val="50000"/>
                  </a:schemeClr>
                </a:solidFill>
              </a:rPr>
              <a:t/>
            </a:r>
            <a:br>
              <a:rPr lang="fr-FR" sz="1800" b="1" dirty="0" smtClean="0">
                <a:solidFill>
                  <a:schemeClr val="accent6">
                    <a:lumMod val="50000"/>
                  </a:schemeClr>
                </a:solidFill>
              </a:rPr>
            </a:br>
            <a:r>
              <a:rPr lang="fr-FR" sz="1800" i="1" dirty="0" smtClean="0">
                <a:solidFill>
                  <a:srgbClr val="002060"/>
                </a:solidFill>
              </a:rPr>
              <a:t>.</a:t>
            </a:r>
            <a:endParaRPr lang="fr-FR" sz="1800" dirty="0" smtClean="0">
              <a:solidFill>
                <a:srgbClr val="002060"/>
              </a:solidFill>
            </a:endParaRPr>
          </a:p>
          <a:p>
            <a:pPr>
              <a:defRPr/>
            </a:pPr>
            <a:endParaRPr lang="fr-FR" sz="1800" dirty="0"/>
          </a:p>
        </p:txBody>
      </p:sp>
      <p:sp>
        <p:nvSpPr>
          <p:cNvPr id="4" name="Espace réservé du pied de page 3"/>
          <p:cNvSpPr>
            <a:spLocks noGrp="1"/>
          </p:cNvSpPr>
          <p:nvPr>
            <p:ph type="ftr" sz="quarter" idx="11"/>
          </p:nvPr>
        </p:nvSpPr>
        <p:spPr/>
        <p:txBody>
          <a:bodyPr/>
          <a:lstStyle/>
          <a:p>
            <a:pPr>
              <a:defRPr/>
            </a:pPr>
            <a:r>
              <a:rPr lang="fr-FR"/>
              <a:t>Yaoundé, le 10 octobre 2012</a:t>
            </a:r>
          </a:p>
        </p:txBody>
      </p:sp>
      <p:sp>
        <p:nvSpPr>
          <p:cNvPr id="6" name="Titre 4"/>
          <p:cNvSpPr txBox="1">
            <a:spLocks/>
          </p:cNvSpPr>
          <p:nvPr/>
        </p:nvSpPr>
        <p:spPr bwMode="auto">
          <a:xfrm>
            <a:off x="585788" y="571480"/>
            <a:ext cx="7700988" cy="500066"/>
          </a:xfrm>
          <a:prstGeom prst="rect">
            <a:avLst/>
          </a:prstGeom>
          <a:noFill/>
          <a:ln>
            <a:miter lim="800000"/>
            <a:headEnd/>
            <a:tailEnd/>
          </a:ln>
        </p:spPr>
        <p:txBody>
          <a:bodyPr vert="horz" wrap="square" lIns="91440" tIns="45720" rIns="91440" bIns="45720" numCol="1" anchor="t" anchorCtr="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3600" b="1" dirty="0" smtClean="0">
                <a:solidFill>
                  <a:srgbClr val="C00000"/>
                </a:solidFill>
                <a:effectLst>
                  <a:outerShdw blurRad="53975" dist="22860" dir="5400000" algn="tl" rotWithShape="0">
                    <a:srgbClr val="000000">
                      <a:alpha val="55000"/>
                    </a:srgbClr>
                  </a:outerShdw>
                </a:effectLst>
                <a:latin typeface="Arial Narrow" pitchFamily="34" charset="0"/>
                <a:ea typeface="+mj-ea"/>
                <a:cs typeface="+mj-cs"/>
              </a:rPr>
              <a:t>DIAGNOSTIC (Fin)</a:t>
            </a:r>
            <a:endParaRPr kumimoji="0" lang="fr-FR" sz="36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Arial Narrow" pitchFamily="34"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idx="1"/>
          </p:nvPr>
        </p:nvSpPr>
        <p:spPr>
          <a:xfrm>
            <a:off x="428596" y="1214422"/>
            <a:ext cx="8286809" cy="2071701"/>
          </a:xfrm>
          <a:solidFill>
            <a:srgbClr val="663300"/>
          </a:solidFill>
        </p:spPr>
        <p:txBody>
          <a:bodyPr>
            <a:normAutofit/>
          </a:bodyPr>
          <a:lstStyle/>
          <a:p>
            <a:pPr>
              <a:buFont typeface="Arial" charset="0"/>
              <a:buNone/>
              <a:defRPr/>
            </a:pPr>
            <a:endParaRPr lang="fr-FR" sz="1400" b="1" dirty="0" smtClean="0">
              <a:solidFill>
                <a:schemeClr val="bg1"/>
              </a:solidFill>
            </a:endParaRPr>
          </a:p>
          <a:p>
            <a:pPr marL="514350" indent="-514350">
              <a:buNone/>
              <a:defRPr/>
            </a:pPr>
            <a:r>
              <a:rPr lang="fr-FR" sz="2400" b="1" dirty="0" smtClean="0">
                <a:solidFill>
                  <a:schemeClr val="bg1"/>
                </a:solidFill>
                <a:latin typeface="Arial Narrow" pitchFamily="34" charset="0"/>
              </a:rPr>
              <a:t>1) Structures d’appui à l’INQ et au commerce</a:t>
            </a:r>
          </a:p>
          <a:p>
            <a:pPr marL="514350" indent="-514350">
              <a:buFont typeface="Wingdings" pitchFamily="2" charset="2"/>
              <a:buChar char="q"/>
              <a:defRPr/>
            </a:pPr>
            <a:r>
              <a:rPr lang="fr-FR" sz="2000" b="1" i="1" dirty="0" smtClean="0">
                <a:solidFill>
                  <a:schemeClr val="bg1"/>
                </a:solidFill>
                <a:latin typeface="Arial Narrow" pitchFamily="34" charset="0"/>
              </a:rPr>
              <a:t>Bureau d’analyse d’impact </a:t>
            </a:r>
          </a:p>
          <a:p>
            <a:pPr lvl="1">
              <a:buFont typeface="Wingdings" pitchFamily="2" charset="2"/>
              <a:buChar char="Ø"/>
              <a:defRPr/>
            </a:pPr>
            <a:r>
              <a:rPr lang="fr-FR" sz="1400" dirty="0" smtClean="0">
                <a:solidFill>
                  <a:schemeClr val="bg1"/>
                </a:solidFill>
                <a:latin typeface="Arial Narrow" pitchFamily="34" charset="0"/>
              </a:rPr>
              <a:t>    Agir en connaissance de cause des impacts réels de la réglementation ;</a:t>
            </a:r>
          </a:p>
          <a:p>
            <a:pPr lvl="1">
              <a:buFont typeface="Wingdings" pitchFamily="2" charset="2"/>
              <a:buChar char="Ø"/>
              <a:defRPr/>
            </a:pPr>
            <a:r>
              <a:rPr lang="fr-FR" sz="1400" dirty="0" smtClean="0">
                <a:solidFill>
                  <a:schemeClr val="bg1"/>
                </a:solidFill>
                <a:latin typeface="Arial Narrow" pitchFamily="34" charset="0"/>
              </a:rPr>
              <a:t>     intégrer des objectifs politiques multiples ;</a:t>
            </a:r>
          </a:p>
          <a:p>
            <a:pPr lvl="1">
              <a:buFont typeface="Wingdings" pitchFamily="2" charset="2"/>
              <a:buChar char="Ø"/>
              <a:defRPr/>
            </a:pPr>
            <a:r>
              <a:rPr lang="fr-FR" sz="1400" dirty="0" smtClean="0">
                <a:solidFill>
                  <a:schemeClr val="bg1"/>
                </a:solidFill>
                <a:latin typeface="Arial Narrow" pitchFamily="34" charset="0"/>
              </a:rPr>
              <a:t>     Améliorer la transparente du règlement et donc son adoption.</a:t>
            </a:r>
          </a:p>
          <a:p>
            <a:pPr lvl="1">
              <a:buFont typeface="Arial" charset="0"/>
              <a:buNone/>
              <a:defRPr/>
            </a:pPr>
            <a:endParaRPr lang="fr-FR" sz="1400" b="1" i="1" dirty="0" smtClean="0">
              <a:solidFill>
                <a:schemeClr val="bg1"/>
              </a:solidFill>
            </a:endParaRPr>
          </a:p>
          <a:p>
            <a:pPr>
              <a:buFont typeface="Arial" charset="0"/>
              <a:buNone/>
              <a:defRPr/>
            </a:pPr>
            <a:endParaRPr lang="fr-FR" sz="1800" dirty="0" smtClean="0">
              <a:solidFill>
                <a:schemeClr val="bg1"/>
              </a:solidFill>
            </a:endParaRPr>
          </a:p>
          <a:p>
            <a:pPr>
              <a:defRPr/>
            </a:pPr>
            <a:endParaRPr lang="fr-FR" sz="2400" dirty="0">
              <a:solidFill>
                <a:schemeClr val="bg1"/>
              </a:solidFill>
            </a:endParaRPr>
          </a:p>
        </p:txBody>
      </p:sp>
      <p:sp>
        <p:nvSpPr>
          <p:cNvPr id="4" name="Espace réservé du pied de page 3"/>
          <p:cNvSpPr>
            <a:spLocks noGrp="1"/>
          </p:cNvSpPr>
          <p:nvPr>
            <p:ph type="ftr" sz="quarter" idx="11"/>
          </p:nvPr>
        </p:nvSpPr>
        <p:spPr/>
        <p:txBody>
          <a:bodyPr/>
          <a:lstStyle/>
          <a:p>
            <a:pPr>
              <a:defRPr/>
            </a:pPr>
            <a:r>
              <a:rPr lang="fr-FR"/>
              <a:t>Yaoundé, le 10 octobre 2012</a:t>
            </a:r>
          </a:p>
        </p:txBody>
      </p:sp>
      <p:sp>
        <p:nvSpPr>
          <p:cNvPr id="6" name="Titre 4"/>
          <p:cNvSpPr txBox="1">
            <a:spLocks/>
          </p:cNvSpPr>
          <p:nvPr/>
        </p:nvSpPr>
        <p:spPr>
          <a:xfrm>
            <a:off x="428596" y="3357538"/>
            <a:ext cx="8286809" cy="1571660"/>
          </a:xfrm>
          <a:prstGeom prst="rect">
            <a:avLst/>
          </a:prstGeom>
          <a:solidFill>
            <a:schemeClr val="bg2">
              <a:lumMod val="50000"/>
            </a:schemeClr>
          </a:solidFill>
        </p:spPr>
        <p:txBody>
          <a:bodyPr vert="horz" lIns="182880" tIns="91440">
            <a:normAutofit/>
          </a:bodyPr>
          <a:lstStyle/>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Wingdings" pitchFamily="2" charset="2"/>
              <a:buChar char="q"/>
              <a:tabLst/>
              <a:defRPr/>
            </a:pPr>
            <a:r>
              <a:rPr kumimoji="0" lang="fr-FR" sz="2000" b="1" i="1" u="none" strike="noStrike" kern="1200" cap="none" spc="0" normalizeH="0" baseline="0" noProof="0" dirty="0" smtClean="0">
                <a:ln>
                  <a:noFill/>
                </a:ln>
                <a:solidFill>
                  <a:schemeClr val="bg1"/>
                </a:solidFill>
                <a:effectLst/>
                <a:uLnTx/>
                <a:uFillTx/>
                <a:latin typeface="Arial Narrow" pitchFamily="34" charset="0"/>
              </a:rPr>
              <a:t>Surveillance de marchés </a:t>
            </a: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Arial" charset="0"/>
              <a:buNone/>
              <a:tabLst/>
              <a:defRPr/>
            </a:pPr>
            <a:r>
              <a:rPr kumimoji="0" lang="fr-FR" sz="1400" b="0" i="0" u="none" strike="noStrike" kern="1200" cap="none" spc="0" normalizeH="0" baseline="0" noProof="0" dirty="0" smtClean="0">
                <a:ln>
                  <a:noFill/>
                </a:ln>
                <a:solidFill>
                  <a:schemeClr val="bg1"/>
                </a:solidFill>
                <a:effectLst/>
                <a:uLnTx/>
                <a:uFillTx/>
                <a:latin typeface="Arial Narrow" pitchFamily="34" charset="0"/>
              </a:rPr>
              <a:t> 	</a:t>
            </a:r>
            <a:r>
              <a:rPr kumimoji="0" lang="fr-FR" sz="1600" b="1" i="0" u="none" strike="noStrike" kern="1200" cap="none" spc="0" normalizeH="0" baseline="0" noProof="0" dirty="0" smtClean="0">
                <a:ln>
                  <a:noFill/>
                </a:ln>
                <a:effectLst/>
                <a:uLnTx/>
                <a:uFillTx/>
                <a:latin typeface="Arial Narrow" pitchFamily="34" charset="0"/>
              </a:rPr>
              <a:t>Ce sont les opérations effectuées et les mesures prises par les autorités publiques pour garantir que les produits sont conformes aux exigences légales définies dans la législation (…) et ne portent pas atteinte à la santé et à la sécurité ou à tout autre aspect de la protection de l'intérêt public. </a:t>
            </a: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Arial" charset="0"/>
              <a:buNone/>
              <a:tabLst/>
              <a:defRPr/>
            </a:pPr>
            <a:endParaRPr kumimoji="0" lang="fr-FR" sz="1400" b="0" i="0" u="none" strike="noStrike" kern="1200" cap="none" spc="0" normalizeH="0" baseline="0" noProof="0" dirty="0" smtClean="0">
              <a:ln>
                <a:noFill/>
              </a:ln>
              <a:solidFill>
                <a:schemeClr val="bg1"/>
              </a:solidFill>
              <a:effectLst/>
              <a:uLnTx/>
              <a:uFillTx/>
              <a:latin typeface="+mn-lt"/>
              <a:ea typeface="+mn-ea"/>
              <a:cs typeface="+mn-cs"/>
            </a:endParaRP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Arial" charset="0"/>
              <a:buNone/>
              <a:tabLst/>
              <a:defRPr/>
            </a:pPr>
            <a:endParaRPr kumimoji="0" lang="fr-FR" sz="1800" b="0" i="0" u="none" strike="noStrike" kern="1200" cap="none" spc="0" normalizeH="0" baseline="0" noProof="0" dirty="0" smtClean="0">
              <a:ln>
                <a:noFill/>
              </a:ln>
              <a:solidFill>
                <a:schemeClr val="bg1"/>
              </a:solidFill>
              <a:effectLst/>
              <a:uLnTx/>
              <a:uFillTx/>
              <a:latin typeface="+mn-lt"/>
              <a:ea typeface="+mn-ea"/>
              <a:cs typeface="+mn-cs"/>
            </a:endParaRP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Wingdings 2"/>
              <a:buChar char=""/>
              <a:tabLst/>
              <a:defRPr/>
            </a:pPr>
            <a:endParaRPr kumimoji="0" lang="fr-FR"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Titre 4"/>
          <p:cNvSpPr txBox="1">
            <a:spLocks/>
          </p:cNvSpPr>
          <p:nvPr/>
        </p:nvSpPr>
        <p:spPr>
          <a:xfrm>
            <a:off x="428596" y="5000661"/>
            <a:ext cx="8286809" cy="1571611"/>
          </a:xfrm>
          <a:prstGeom prst="rect">
            <a:avLst/>
          </a:prstGeom>
          <a:solidFill>
            <a:schemeClr val="accent2">
              <a:lumMod val="75000"/>
            </a:schemeClr>
          </a:solidFill>
        </p:spPr>
        <p:txBody>
          <a:bodyPr vert="horz" lIns="182880" tIns="91440">
            <a:normAutofit/>
          </a:bodyPr>
          <a:lstStyle/>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Arial" charset="0"/>
              <a:buNone/>
              <a:tabLst/>
              <a:defRPr/>
            </a:pPr>
            <a:r>
              <a:rPr kumimoji="0" lang="fr-FR" sz="1400" b="1" i="0" u="none" strike="noStrike" kern="1200" cap="none" spc="0" normalizeH="0" baseline="0" noProof="0" dirty="0" smtClean="0">
                <a:ln>
                  <a:noFill/>
                </a:ln>
                <a:solidFill>
                  <a:schemeClr val="bg1"/>
                </a:solidFill>
                <a:effectLst/>
                <a:uLnTx/>
                <a:uFillTx/>
                <a:latin typeface="Arial Narrow" pitchFamily="34" charset="0"/>
              </a:rPr>
              <a:t>     NB  </a:t>
            </a:r>
            <a:r>
              <a:rPr kumimoji="0" lang="fr-FR" sz="1400" b="1" i="1" u="none" strike="noStrike" kern="1200" cap="none" spc="0" normalizeH="0" baseline="0" noProof="0" dirty="0" smtClean="0">
                <a:ln>
                  <a:noFill/>
                </a:ln>
                <a:solidFill>
                  <a:schemeClr val="bg1"/>
                </a:solidFill>
                <a:effectLst/>
                <a:uLnTx/>
                <a:uFillTx/>
                <a:latin typeface="Arial Narrow" pitchFamily="34" charset="0"/>
              </a:rPr>
              <a:t>LʼObjectif de la surveillance de marché n’est pas de contrôler le marché pour dresser des amendes mais bien de protéger le consommateur. Les producteurs et prestataires sont responsables du respect des exigences de sécurité et fournissent aux consommateurs des informations complètes et précises relatives aux caractéristiques et usages des produits </a:t>
            </a:r>
            <a:endParaRPr kumimoji="0" lang="fr-FR" sz="1400" b="0" i="1" u="none" strike="noStrike" kern="1200" cap="none" spc="0" normalizeH="0" baseline="0" noProof="0" dirty="0">
              <a:ln>
                <a:noFill/>
              </a:ln>
              <a:solidFill>
                <a:schemeClr val="bg1"/>
              </a:solidFill>
              <a:effectLst/>
              <a:uLnTx/>
              <a:uFillTx/>
              <a:latin typeface="Arial Narrow" pitchFamily="34" charset="0"/>
            </a:endParaRPr>
          </a:p>
        </p:txBody>
      </p:sp>
      <p:sp>
        <p:nvSpPr>
          <p:cNvPr id="8" name="Titre 4"/>
          <p:cNvSpPr txBox="1">
            <a:spLocks/>
          </p:cNvSpPr>
          <p:nvPr/>
        </p:nvSpPr>
        <p:spPr bwMode="auto">
          <a:xfrm>
            <a:off x="585788" y="571480"/>
            <a:ext cx="7700988" cy="500066"/>
          </a:xfrm>
          <a:prstGeom prst="rect">
            <a:avLst/>
          </a:prstGeom>
          <a:noFill/>
          <a:ln>
            <a:miter lim="800000"/>
            <a:headEnd/>
            <a:tailEnd/>
          </a:ln>
        </p:spPr>
        <p:txBody>
          <a:bodyPr vert="horz" wrap="square" lIns="91440" tIns="45720" rIns="91440" bIns="45720" numCol="1" anchor="t" anchorCtr="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3600" b="1" dirty="0" smtClean="0">
                <a:solidFill>
                  <a:srgbClr val="C00000"/>
                </a:solidFill>
                <a:effectLst>
                  <a:outerShdw blurRad="53975" dist="22860" dir="5400000" algn="tl" rotWithShape="0">
                    <a:srgbClr val="000000">
                      <a:alpha val="55000"/>
                    </a:srgbClr>
                  </a:outerShdw>
                </a:effectLst>
                <a:latin typeface="Arial Narrow" pitchFamily="34" charset="0"/>
                <a:ea typeface="+mj-ea"/>
                <a:cs typeface="+mj-cs"/>
              </a:rPr>
              <a:t>CONCLUSION</a:t>
            </a:r>
            <a:endParaRPr kumimoji="0" lang="fr-FR" sz="36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Arial Narrow" pitchFamily="34"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bg/>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 calcmode="lin" valueType="num">
                                      <p:cBhvr additive="base">
                                        <p:cTn id="23"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5">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0-#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pPr>
              <a:defRPr/>
            </a:pPr>
            <a:r>
              <a:rPr lang="fr-FR"/>
              <a:t>Yaoundé, le 10 octobre 2012</a:t>
            </a:r>
          </a:p>
        </p:txBody>
      </p:sp>
      <p:sp>
        <p:nvSpPr>
          <p:cNvPr id="6" name="Titre 4"/>
          <p:cNvSpPr txBox="1">
            <a:spLocks/>
          </p:cNvSpPr>
          <p:nvPr/>
        </p:nvSpPr>
        <p:spPr>
          <a:xfrm>
            <a:off x="428596" y="1285860"/>
            <a:ext cx="8286808" cy="2643206"/>
          </a:xfrm>
          <a:prstGeom prst="rect">
            <a:avLst/>
          </a:prstGeom>
          <a:solidFill>
            <a:srgbClr val="663300"/>
          </a:solidFill>
        </p:spPr>
        <p:txBody>
          <a:bodyPr vert="horz" lIns="182880" tIns="91440">
            <a:normAutofit lnSpcReduction="10000"/>
          </a:bodyPr>
          <a:lstStyle/>
          <a:p>
            <a:pPr marL="514350" marR="0" lvl="0" indent="-514350" algn="l" defTabSz="914400" rtl="0" eaLnBrk="1" fontAlgn="auto" latinLnBrk="0" hangingPunct="1">
              <a:lnSpc>
                <a:spcPct val="100000"/>
              </a:lnSpc>
              <a:spcBef>
                <a:spcPts val="250"/>
              </a:spcBef>
              <a:spcAft>
                <a:spcPts val="0"/>
              </a:spcAft>
              <a:buClr>
                <a:schemeClr val="accent1"/>
              </a:buClr>
              <a:buSzPct val="80000"/>
              <a:buFont typeface="Wingdings" pitchFamily="2" charset="2"/>
              <a:buChar char="q"/>
              <a:tabLst/>
              <a:defRPr/>
            </a:pPr>
            <a:r>
              <a:rPr kumimoji="0" lang="fr-FR" sz="2000" b="1" i="1" u="none" strike="noStrike" kern="1200" cap="none" spc="0" normalizeH="0" baseline="0" noProof="0" dirty="0" smtClean="0">
                <a:ln>
                  <a:noFill/>
                </a:ln>
                <a:solidFill>
                  <a:schemeClr val="bg1"/>
                </a:solidFill>
                <a:effectLst/>
                <a:uLnTx/>
                <a:uFillTx/>
                <a:latin typeface="Arial Narrow" pitchFamily="34" charset="0"/>
              </a:rPr>
              <a:t>Système d’établissement et d’application des sanctions </a:t>
            </a: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Arial" charset="0"/>
              <a:buNone/>
              <a:tabLst/>
              <a:defRPr/>
            </a:pPr>
            <a:r>
              <a:rPr kumimoji="0" lang="fr-FR" sz="1600" b="0" i="0" u="none" strike="noStrike" kern="1200" cap="none" spc="0" normalizeH="0" baseline="0" noProof="0" dirty="0" smtClean="0">
                <a:ln>
                  <a:noFill/>
                </a:ln>
                <a:solidFill>
                  <a:schemeClr val="bg1"/>
                </a:solidFill>
                <a:effectLst/>
                <a:uLnTx/>
                <a:uFillTx/>
                <a:latin typeface="Arial Narrow" pitchFamily="34" charset="0"/>
              </a:rPr>
              <a:t>	Les principes qui prévalent dans ce cadre sont lʼefficacité, la proportionnalité (les mesures imposées doivent en effet être corrélées à la gravité des risques associés avec lʼinfraction constatée) et la consistance (des violations </a:t>
            </a:r>
            <a:r>
              <a:rPr kumimoji="0" lang="fr-FR" sz="1600" b="0" i="0" u="none" strike="noStrike" kern="1200" cap="none" spc="0" normalizeH="0" baseline="0" noProof="0" dirty="0" err="1" smtClean="0">
                <a:ln>
                  <a:noFill/>
                </a:ln>
                <a:solidFill>
                  <a:schemeClr val="bg1"/>
                </a:solidFill>
                <a:effectLst/>
                <a:uLnTx/>
                <a:uFillTx/>
                <a:latin typeface="Arial Narrow" pitchFamily="34" charset="0"/>
              </a:rPr>
              <a:t>dʼégale</a:t>
            </a:r>
            <a:r>
              <a:rPr kumimoji="0" lang="fr-FR" sz="1600" b="0" i="0" u="none" strike="noStrike" kern="1200" cap="none" spc="0" normalizeH="0" baseline="0" noProof="0" dirty="0" smtClean="0">
                <a:ln>
                  <a:noFill/>
                </a:ln>
                <a:solidFill>
                  <a:schemeClr val="bg1"/>
                </a:solidFill>
                <a:effectLst/>
                <a:uLnTx/>
                <a:uFillTx/>
                <a:latin typeface="Arial Narrow" pitchFamily="34" charset="0"/>
              </a:rPr>
              <a:t> importance doivent mener à des mesures similaires). A ces principes de base, il est fréquent </a:t>
            </a:r>
            <a:r>
              <a:rPr kumimoji="0" lang="fr-FR" sz="1600" b="0" i="0" u="none" strike="noStrike" kern="1200" cap="none" spc="0" normalizeH="0" baseline="0" noProof="0" dirty="0" err="1" smtClean="0">
                <a:ln>
                  <a:noFill/>
                </a:ln>
                <a:solidFill>
                  <a:schemeClr val="bg1"/>
                </a:solidFill>
                <a:effectLst/>
                <a:uLnTx/>
                <a:uFillTx/>
                <a:latin typeface="Arial Narrow" pitchFamily="34" charset="0"/>
              </a:rPr>
              <a:t>dʼy</a:t>
            </a:r>
            <a:r>
              <a:rPr kumimoji="0" lang="fr-FR" sz="1600" b="0" i="0" u="none" strike="noStrike" kern="1200" cap="none" spc="0" normalizeH="0" baseline="0" noProof="0" dirty="0" smtClean="0">
                <a:ln>
                  <a:noFill/>
                </a:ln>
                <a:solidFill>
                  <a:schemeClr val="bg1"/>
                </a:solidFill>
                <a:effectLst/>
                <a:uLnTx/>
                <a:uFillTx/>
                <a:latin typeface="Arial Narrow" pitchFamily="34" charset="0"/>
              </a:rPr>
              <a:t> ajouter  la prise en compte de la récidive (les sanctions en cas de récidive sont plus lourdes).</a:t>
            </a:r>
          </a:p>
          <a:p>
            <a:pPr marL="265176" lvl="0" indent="-265176">
              <a:spcBef>
                <a:spcPts val="250"/>
              </a:spcBef>
              <a:buClr>
                <a:schemeClr val="accent1"/>
              </a:buClr>
              <a:buSzPct val="80000"/>
              <a:defRPr/>
            </a:pPr>
            <a:endParaRPr lang="fr-FR" sz="1600" dirty="0" smtClean="0">
              <a:solidFill>
                <a:schemeClr val="bg1"/>
              </a:solidFill>
              <a:latin typeface="Arial Narrow" pitchFamily="34" charset="0"/>
            </a:endParaRPr>
          </a:p>
          <a:p>
            <a:pPr marL="265176" lvl="0" indent="-265176">
              <a:spcBef>
                <a:spcPts val="250"/>
              </a:spcBef>
              <a:buClr>
                <a:schemeClr val="accent1"/>
              </a:buClr>
              <a:buSzPct val="80000"/>
              <a:defRPr/>
            </a:pPr>
            <a:endParaRPr lang="fr-FR" sz="1600" dirty="0" smtClean="0">
              <a:solidFill>
                <a:schemeClr val="bg1"/>
              </a:solidFill>
              <a:latin typeface="Arial Narrow" pitchFamily="34" charset="0"/>
            </a:endParaRPr>
          </a:p>
          <a:p>
            <a:pPr marL="265176" lvl="0" indent="-265176">
              <a:spcBef>
                <a:spcPts val="250"/>
              </a:spcBef>
              <a:buClr>
                <a:schemeClr val="accent1"/>
              </a:buClr>
              <a:buSzPct val="80000"/>
              <a:defRPr/>
            </a:pPr>
            <a:r>
              <a:rPr lang="fr-FR" sz="1600" dirty="0" smtClean="0">
                <a:solidFill>
                  <a:schemeClr val="bg1"/>
                </a:solidFill>
                <a:latin typeface="Arial Narrow" pitchFamily="34" charset="0"/>
              </a:rPr>
              <a:t>     La législation prévoit de surveiller la mise en application des sanctions et de traiter les cas où les sanctions décidées ne sont pas suivies d’effets.</a:t>
            </a:r>
            <a:endParaRPr kumimoji="0" lang="fr-FR" sz="1600" b="0" i="0" u="none" strike="noStrike" kern="1200" cap="none" spc="0" normalizeH="0" baseline="0" noProof="0" dirty="0" smtClean="0">
              <a:ln>
                <a:noFill/>
              </a:ln>
              <a:solidFill>
                <a:schemeClr val="bg1"/>
              </a:solidFill>
              <a:effectLst/>
              <a:uLnTx/>
              <a:uFillTx/>
              <a:latin typeface="Arial Narrow" pitchFamily="34" charset="0"/>
            </a:endParaRP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Arial" charset="0"/>
              <a:buNone/>
              <a:tabLst/>
              <a:defRPr/>
            </a:pPr>
            <a:endParaRPr kumimoji="0" lang="fr-FR" sz="1600" b="1" i="1" u="none" strike="noStrike" kern="1200" cap="none" spc="0" normalizeH="0" baseline="0" noProof="0" dirty="0" smtClean="0">
              <a:ln>
                <a:noFill/>
              </a:ln>
              <a:solidFill>
                <a:schemeClr val="bg1"/>
              </a:solidFill>
              <a:effectLst/>
              <a:uLnTx/>
              <a:uFillTx/>
              <a:latin typeface="Arial Narrow" pitchFamily="34" charset="0"/>
            </a:endParaRPr>
          </a:p>
        </p:txBody>
      </p:sp>
      <p:sp>
        <p:nvSpPr>
          <p:cNvPr id="7" name="Titre 4"/>
          <p:cNvSpPr txBox="1">
            <a:spLocks/>
          </p:cNvSpPr>
          <p:nvPr/>
        </p:nvSpPr>
        <p:spPr>
          <a:xfrm>
            <a:off x="571472" y="4143380"/>
            <a:ext cx="8143932" cy="1571636"/>
          </a:xfrm>
          <a:prstGeom prst="rect">
            <a:avLst/>
          </a:prstGeom>
          <a:solidFill>
            <a:schemeClr val="accent2">
              <a:lumMod val="75000"/>
            </a:schemeClr>
          </a:solidFill>
        </p:spPr>
        <p:txBody>
          <a:bodyPr vert="horz" lIns="182880" tIns="91440">
            <a:normAutofit/>
          </a:bodyPr>
          <a:lstStyle/>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Wingdings" pitchFamily="2" charset="2"/>
              <a:buChar char="q"/>
              <a:tabLst/>
              <a:defRPr/>
            </a:pPr>
            <a:r>
              <a:rPr kumimoji="0" lang="fr-FR" sz="2000" b="1" i="1" u="none" strike="noStrike" kern="1200" cap="none" spc="0" normalizeH="0" baseline="0" noProof="0" dirty="0" smtClean="0">
                <a:ln>
                  <a:noFill/>
                </a:ln>
                <a:solidFill>
                  <a:schemeClr val="bg1"/>
                </a:solidFill>
                <a:effectLst/>
                <a:uLnTx/>
                <a:uFillTx/>
                <a:latin typeface="Arial Narrow" pitchFamily="34" charset="0"/>
              </a:rPr>
              <a:t>Groupements d’intérêt </a:t>
            </a: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Wingdings" pitchFamily="2" charset="2"/>
              <a:buChar char="Ø"/>
              <a:tabLst/>
              <a:defRPr/>
            </a:pPr>
            <a:r>
              <a:rPr kumimoji="0" lang="fr-FR" sz="1400" b="0" i="0" u="none" strike="noStrike" kern="1200" cap="none" spc="0" normalizeH="0" baseline="0" noProof="0" dirty="0" smtClean="0">
                <a:ln>
                  <a:noFill/>
                </a:ln>
                <a:solidFill>
                  <a:schemeClr val="bg1"/>
                </a:solidFill>
                <a:effectLst/>
                <a:uLnTx/>
                <a:uFillTx/>
                <a:latin typeface="Arial Narrow" pitchFamily="34" charset="0"/>
              </a:rPr>
              <a:t>Chambres consulaires:   Chambre du commerce, Chambre d’agriculture </a:t>
            </a: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Wingdings" pitchFamily="2" charset="2"/>
              <a:buChar char="Ø"/>
              <a:tabLst/>
              <a:defRPr/>
            </a:pPr>
            <a:r>
              <a:rPr kumimoji="0" lang="fr-FR" sz="1400" b="0" i="0" u="none" strike="noStrike" kern="1200" cap="none" spc="0" normalizeH="0" baseline="0" noProof="0" dirty="0" smtClean="0">
                <a:ln>
                  <a:noFill/>
                </a:ln>
                <a:solidFill>
                  <a:schemeClr val="bg1"/>
                </a:solidFill>
                <a:effectLst/>
                <a:uLnTx/>
                <a:uFillTx/>
                <a:latin typeface="Arial Narrow" pitchFamily="34" charset="0"/>
              </a:rPr>
              <a:t>Associations professionnelles </a:t>
            </a: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Wingdings" pitchFamily="2" charset="2"/>
              <a:buChar char="Ø"/>
              <a:tabLst/>
              <a:defRPr/>
            </a:pPr>
            <a:r>
              <a:rPr kumimoji="0" lang="fr-FR" sz="1400" b="0" i="0" u="none" strike="noStrike" kern="1200" cap="none" spc="0" normalizeH="0" baseline="0" noProof="0" dirty="0" smtClean="0">
                <a:ln>
                  <a:noFill/>
                </a:ln>
                <a:solidFill>
                  <a:schemeClr val="bg1"/>
                </a:solidFill>
                <a:effectLst/>
                <a:uLnTx/>
                <a:uFillTx/>
                <a:latin typeface="Arial Narrow" pitchFamily="34" charset="0"/>
              </a:rPr>
              <a:t>Associations de consommateurs,</a:t>
            </a:r>
            <a:endParaRPr kumimoji="0" lang="fr-FR" sz="1800" b="0" i="0" u="none" strike="noStrike" kern="1200" cap="none" spc="0" normalizeH="0" baseline="0" noProof="0" dirty="0" smtClean="0">
              <a:ln>
                <a:noFill/>
              </a:ln>
              <a:solidFill>
                <a:schemeClr val="bg1"/>
              </a:solidFill>
              <a:effectLst/>
              <a:uLnTx/>
              <a:uFillTx/>
              <a:latin typeface="Arial Narrow" pitchFamily="34" charset="0"/>
            </a:endParaRPr>
          </a:p>
        </p:txBody>
      </p:sp>
      <p:sp>
        <p:nvSpPr>
          <p:cNvPr id="8" name="Titre 4"/>
          <p:cNvSpPr txBox="1">
            <a:spLocks/>
          </p:cNvSpPr>
          <p:nvPr/>
        </p:nvSpPr>
        <p:spPr bwMode="auto">
          <a:xfrm>
            <a:off x="585788" y="571480"/>
            <a:ext cx="7700988" cy="500066"/>
          </a:xfrm>
          <a:prstGeom prst="rect">
            <a:avLst/>
          </a:prstGeom>
          <a:noFill/>
          <a:ln>
            <a:miter lim="800000"/>
            <a:headEnd/>
            <a:tailEnd/>
          </a:ln>
        </p:spPr>
        <p:txBody>
          <a:bodyPr vert="horz" wrap="square" lIns="91440" tIns="45720" rIns="91440" bIns="45720" numCol="1" anchor="t" anchorCtr="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3600" b="1" dirty="0" smtClean="0">
                <a:solidFill>
                  <a:srgbClr val="C00000"/>
                </a:solidFill>
                <a:effectLst>
                  <a:outerShdw blurRad="53975" dist="22860" dir="5400000" algn="tl" rotWithShape="0">
                    <a:srgbClr val="000000">
                      <a:alpha val="55000"/>
                    </a:srgbClr>
                  </a:outerShdw>
                </a:effectLst>
                <a:latin typeface="Arial Narrow" pitchFamily="34" charset="0"/>
                <a:ea typeface="+mj-ea"/>
                <a:cs typeface="+mj-cs"/>
              </a:rPr>
              <a:t>CONCLUSION (Suite)</a:t>
            </a:r>
            <a:endParaRPr kumimoji="0" lang="fr-FR" sz="36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Arial Narrow" pitchFamily="34"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idx="1"/>
          </p:nvPr>
        </p:nvSpPr>
        <p:spPr>
          <a:xfrm>
            <a:off x="428596" y="1714488"/>
            <a:ext cx="8286808" cy="4214842"/>
          </a:xfrm>
          <a:solidFill>
            <a:schemeClr val="accent2">
              <a:lumMod val="75000"/>
            </a:schemeClr>
          </a:solidFill>
        </p:spPr>
        <p:txBody>
          <a:bodyPr>
            <a:noAutofit/>
          </a:bodyPr>
          <a:lstStyle/>
          <a:p>
            <a:pPr>
              <a:buFont typeface="Arial" charset="0"/>
              <a:buNone/>
              <a:defRPr/>
            </a:pPr>
            <a:r>
              <a:rPr lang="fr-FR" sz="1800" b="1" dirty="0" smtClean="0">
                <a:solidFill>
                  <a:schemeClr val="bg1"/>
                </a:solidFill>
              </a:rPr>
              <a:t>	</a:t>
            </a:r>
            <a:r>
              <a:rPr lang="fr-FR" sz="2000" b="1" i="1" dirty="0" smtClean="0">
                <a:solidFill>
                  <a:schemeClr val="bg1"/>
                </a:solidFill>
                <a:latin typeface="Arial Narrow" pitchFamily="34" charset="0"/>
              </a:rPr>
              <a:t>Structures de support technique à la mise en conformité</a:t>
            </a:r>
          </a:p>
          <a:p>
            <a:pPr>
              <a:buFont typeface="Wingdings" pitchFamily="2" charset="2"/>
              <a:buChar char="Ø"/>
              <a:defRPr/>
            </a:pPr>
            <a:endParaRPr lang="fr-FR" sz="1800" dirty="0" smtClean="0">
              <a:solidFill>
                <a:schemeClr val="bg1"/>
              </a:solidFill>
              <a:latin typeface="Arial Narrow" pitchFamily="34" charset="0"/>
            </a:endParaRPr>
          </a:p>
          <a:p>
            <a:pPr>
              <a:buFont typeface="Wingdings" pitchFamily="2" charset="2"/>
              <a:buChar char="Ø"/>
              <a:defRPr/>
            </a:pPr>
            <a:endParaRPr lang="fr-FR" sz="1800" dirty="0" smtClean="0">
              <a:solidFill>
                <a:schemeClr val="bg1"/>
              </a:solidFill>
              <a:latin typeface="Arial Narrow" pitchFamily="34" charset="0"/>
            </a:endParaRPr>
          </a:p>
          <a:p>
            <a:pPr>
              <a:buFont typeface="Wingdings" pitchFamily="2" charset="2"/>
              <a:buChar char="Ø"/>
              <a:defRPr/>
            </a:pPr>
            <a:r>
              <a:rPr lang="fr-FR" sz="1800" b="1" dirty="0" smtClean="0">
                <a:latin typeface="Arial Narrow" pitchFamily="34" charset="0"/>
              </a:rPr>
              <a:t>Bureaux de consultants pour lʼappui aux entreprises dans la mise en conformité </a:t>
            </a:r>
          </a:p>
          <a:p>
            <a:pPr>
              <a:buFont typeface="Wingdings" pitchFamily="2" charset="2"/>
              <a:buChar char="Ø"/>
              <a:defRPr/>
            </a:pPr>
            <a:endParaRPr lang="fr-FR" sz="1800" b="1" dirty="0" smtClean="0">
              <a:latin typeface="Arial Narrow" pitchFamily="34" charset="0"/>
            </a:endParaRPr>
          </a:p>
          <a:p>
            <a:pPr>
              <a:buFont typeface="Wingdings" pitchFamily="2" charset="2"/>
              <a:buChar char="Ø"/>
              <a:defRPr/>
            </a:pPr>
            <a:r>
              <a:rPr lang="fr-FR" sz="1800" b="1" dirty="0" smtClean="0">
                <a:latin typeface="Arial Narrow" pitchFamily="34" charset="0"/>
              </a:rPr>
              <a:t>Centre de packaging et de design dʼemballage </a:t>
            </a:r>
          </a:p>
          <a:p>
            <a:pPr>
              <a:buFont typeface="Wingdings" pitchFamily="2" charset="2"/>
              <a:buChar char="Ø"/>
              <a:defRPr/>
            </a:pPr>
            <a:endParaRPr lang="fr-FR" sz="1800" b="1" dirty="0" smtClean="0">
              <a:latin typeface="Arial Narrow" pitchFamily="34" charset="0"/>
            </a:endParaRPr>
          </a:p>
          <a:p>
            <a:pPr>
              <a:buFont typeface="Wingdings" pitchFamily="2" charset="2"/>
              <a:buChar char="Ø"/>
              <a:defRPr/>
            </a:pPr>
            <a:r>
              <a:rPr lang="fr-FR" sz="1800" b="1" dirty="0" smtClean="0">
                <a:latin typeface="Arial Narrow" pitchFamily="34" charset="0"/>
              </a:rPr>
              <a:t>Bureaux dʼanalyse et de prospection de marché </a:t>
            </a:r>
          </a:p>
          <a:p>
            <a:pPr>
              <a:buFont typeface="Wingdings" pitchFamily="2" charset="2"/>
              <a:buChar char="Ø"/>
              <a:defRPr/>
            </a:pPr>
            <a:endParaRPr lang="fr-FR" sz="1800" b="1" dirty="0" smtClean="0">
              <a:latin typeface="Arial Narrow" pitchFamily="34" charset="0"/>
            </a:endParaRPr>
          </a:p>
          <a:p>
            <a:pPr>
              <a:buFont typeface="Wingdings" pitchFamily="2" charset="2"/>
              <a:buChar char="Ø"/>
              <a:defRPr/>
            </a:pPr>
            <a:endParaRPr lang="fr-FR" sz="1800" b="1" dirty="0" smtClean="0">
              <a:latin typeface="Arial Narrow" pitchFamily="34" charset="0"/>
            </a:endParaRPr>
          </a:p>
          <a:p>
            <a:pPr>
              <a:buFont typeface="Wingdings" pitchFamily="2" charset="2"/>
              <a:buChar char="Ø"/>
              <a:defRPr/>
            </a:pPr>
            <a:r>
              <a:rPr lang="fr-FR" sz="1800" b="1" dirty="0" smtClean="0">
                <a:latin typeface="Arial Narrow" pitchFamily="34" charset="0"/>
              </a:rPr>
              <a:t>Bureau de conseil filière </a:t>
            </a:r>
          </a:p>
        </p:txBody>
      </p:sp>
      <p:sp>
        <p:nvSpPr>
          <p:cNvPr id="4" name="Espace réservé du pied de page 3"/>
          <p:cNvSpPr>
            <a:spLocks noGrp="1"/>
          </p:cNvSpPr>
          <p:nvPr>
            <p:ph type="ftr" sz="quarter" idx="11"/>
          </p:nvPr>
        </p:nvSpPr>
        <p:spPr/>
        <p:txBody>
          <a:bodyPr/>
          <a:lstStyle/>
          <a:p>
            <a:pPr>
              <a:defRPr/>
            </a:pPr>
            <a:r>
              <a:rPr lang="fr-FR"/>
              <a:t>Yaoundé, le 10 octobre 2012</a:t>
            </a:r>
          </a:p>
        </p:txBody>
      </p:sp>
      <p:sp>
        <p:nvSpPr>
          <p:cNvPr id="6" name="Titre 4"/>
          <p:cNvSpPr txBox="1">
            <a:spLocks/>
          </p:cNvSpPr>
          <p:nvPr/>
        </p:nvSpPr>
        <p:spPr bwMode="auto">
          <a:xfrm>
            <a:off x="585788" y="714356"/>
            <a:ext cx="7700988" cy="500066"/>
          </a:xfrm>
          <a:prstGeom prst="rect">
            <a:avLst/>
          </a:prstGeom>
          <a:noFill/>
          <a:ln>
            <a:miter lim="800000"/>
            <a:headEnd/>
            <a:tailEnd/>
          </a:ln>
        </p:spPr>
        <p:txBody>
          <a:bodyPr vert="horz" wrap="square" lIns="91440" tIns="45720" rIns="91440" bIns="45720" numCol="1" anchor="t" anchorCtr="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3600" b="1" dirty="0" smtClean="0">
                <a:solidFill>
                  <a:srgbClr val="C00000"/>
                </a:solidFill>
                <a:effectLst>
                  <a:outerShdw blurRad="53975" dist="22860" dir="5400000" algn="tl" rotWithShape="0">
                    <a:srgbClr val="000000">
                      <a:alpha val="55000"/>
                    </a:srgbClr>
                  </a:outerShdw>
                </a:effectLst>
                <a:latin typeface="Arial Narrow" pitchFamily="34" charset="0"/>
                <a:ea typeface="+mj-ea"/>
                <a:cs typeface="+mj-cs"/>
              </a:rPr>
              <a:t>CONCLUSION (Suite)</a:t>
            </a:r>
            <a:endParaRPr kumimoji="0" lang="fr-FR" sz="36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Arial Narrow" pitchFamily="34"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bg/>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 calcmode="lin" valueType="num">
                                      <p:cBhvr additive="base">
                                        <p:cTn id="25" dur="500" fill="hold"/>
                                        <p:tgtEl>
                                          <p:spTgt spid="5">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anim calcmode="lin" valueType="num">
                                      <p:cBhvr additive="base">
                                        <p:cTn id="31" dur="500" fill="hold"/>
                                        <p:tgtEl>
                                          <p:spTgt spid="5">
                                            <p:txEl>
                                              <p:pRg st="7" end="7"/>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
                                            <p:txEl>
                                              <p:pRg st="10" end="10"/>
                                            </p:txEl>
                                          </p:spTgt>
                                        </p:tgtEl>
                                        <p:attrNameLst>
                                          <p:attrName>style.visibility</p:attrName>
                                        </p:attrNameLst>
                                      </p:cBhvr>
                                      <p:to>
                                        <p:strVal val="visible"/>
                                      </p:to>
                                    </p:set>
                                    <p:anim calcmode="lin" valueType="num">
                                      <p:cBhvr additive="base">
                                        <p:cTn id="37" dur="500" fill="hold"/>
                                        <p:tgtEl>
                                          <p:spTgt spid="5">
                                            <p:txEl>
                                              <p:pRg st="10" end="1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idx="1"/>
          </p:nvPr>
        </p:nvSpPr>
        <p:spPr>
          <a:xfrm>
            <a:off x="428595" y="1143000"/>
            <a:ext cx="8286809" cy="4572015"/>
          </a:xfrm>
          <a:solidFill>
            <a:schemeClr val="bg2">
              <a:lumMod val="25000"/>
            </a:schemeClr>
          </a:solidFill>
        </p:spPr>
        <p:txBody>
          <a:bodyPr>
            <a:normAutofit fontScale="85000" lnSpcReduction="20000"/>
          </a:bodyPr>
          <a:lstStyle/>
          <a:p>
            <a:pPr>
              <a:buFont typeface="Arial" charset="0"/>
              <a:buNone/>
              <a:defRPr/>
            </a:pPr>
            <a:r>
              <a:rPr lang="fr-FR" sz="2800" b="1" dirty="0" smtClean="0">
                <a:solidFill>
                  <a:schemeClr val="bg1"/>
                </a:solidFill>
              </a:rPr>
              <a:t>	</a:t>
            </a:r>
            <a:endParaRPr lang="fr-FR" sz="1400" b="1" dirty="0" smtClean="0">
              <a:solidFill>
                <a:schemeClr val="bg1"/>
              </a:solidFill>
            </a:endParaRPr>
          </a:p>
          <a:p>
            <a:pPr marL="514350" indent="-514350">
              <a:buFont typeface="Arial" charset="0"/>
              <a:buNone/>
              <a:defRPr/>
            </a:pPr>
            <a:r>
              <a:rPr lang="fr-FR" sz="2800" b="1" dirty="0" smtClean="0">
                <a:solidFill>
                  <a:schemeClr val="bg1"/>
                </a:solidFill>
                <a:latin typeface="Arial Narrow" pitchFamily="34" charset="0"/>
              </a:rPr>
              <a:t>2) ANOR </a:t>
            </a:r>
            <a:r>
              <a:rPr lang="fr-FR" sz="2800" b="1" dirty="0" smtClean="0">
                <a:solidFill>
                  <a:schemeClr val="bg1"/>
                </a:solidFill>
                <a:latin typeface="Arial Narrow" pitchFamily="34" charset="0"/>
              </a:rPr>
              <a:t>ou </a:t>
            </a:r>
            <a:r>
              <a:rPr lang="fr-FR" sz="2800" b="1" smtClean="0">
                <a:solidFill>
                  <a:schemeClr val="bg1"/>
                </a:solidFill>
                <a:latin typeface="Arial Narrow" pitchFamily="34" charset="0"/>
              </a:rPr>
              <a:t>MINMDT et/ou </a:t>
            </a:r>
            <a:r>
              <a:rPr lang="fr-FR" sz="2800" b="1" dirty="0" smtClean="0">
                <a:solidFill>
                  <a:schemeClr val="bg1"/>
                </a:solidFill>
                <a:latin typeface="Arial Narrow" pitchFamily="34" charset="0"/>
              </a:rPr>
              <a:t>autres </a:t>
            </a:r>
            <a:r>
              <a:rPr lang="fr-FR" sz="2800" b="1" dirty="0" smtClean="0">
                <a:solidFill>
                  <a:schemeClr val="bg1"/>
                </a:solidFill>
                <a:latin typeface="Arial Narrow" pitchFamily="34" charset="0"/>
              </a:rPr>
              <a:t>organismes pour accompagner la mise en place d’une INQ au Cameroun conforme aux Bonnes pratiques internationales ?</a:t>
            </a:r>
          </a:p>
          <a:p>
            <a:pPr marL="514350" indent="-514350">
              <a:buFont typeface="Arial" charset="0"/>
              <a:buNone/>
              <a:defRPr/>
            </a:pPr>
            <a:endParaRPr lang="fr-FR" sz="2800" b="1" dirty="0" smtClean="0">
              <a:solidFill>
                <a:schemeClr val="bg1"/>
              </a:solidFill>
              <a:latin typeface="Arial Narrow" pitchFamily="34" charset="0"/>
            </a:endParaRPr>
          </a:p>
          <a:p>
            <a:pPr marL="514350" indent="-514350">
              <a:buFont typeface="Arial" charset="0"/>
              <a:buNone/>
              <a:defRPr/>
            </a:pPr>
            <a:endParaRPr lang="fr-FR" b="1" dirty="0" smtClean="0">
              <a:solidFill>
                <a:schemeClr val="bg1"/>
              </a:solidFill>
              <a:latin typeface="Arial Narrow" pitchFamily="34" charset="0"/>
            </a:endParaRPr>
          </a:p>
          <a:p>
            <a:pPr marL="514350" indent="-514350">
              <a:buFont typeface="Arial" charset="0"/>
              <a:buNone/>
              <a:defRPr/>
            </a:pPr>
            <a:endParaRPr lang="fr-FR" sz="2800" b="1" dirty="0" smtClean="0">
              <a:solidFill>
                <a:schemeClr val="bg1"/>
              </a:solidFill>
              <a:latin typeface="Arial Narrow" pitchFamily="34" charset="0"/>
            </a:endParaRPr>
          </a:p>
          <a:p>
            <a:pPr marL="514350" indent="-514350">
              <a:buFont typeface="Arial" charset="0"/>
              <a:buNone/>
              <a:defRPr/>
            </a:pPr>
            <a:endParaRPr lang="fr-FR" sz="2800" b="1" dirty="0" smtClean="0">
              <a:solidFill>
                <a:schemeClr val="bg1"/>
              </a:solidFill>
              <a:latin typeface="Arial Narrow" pitchFamily="34" charset="0"/>
            </a:endParaRPr>
          </a:p>
          <a:p>
            <a:pPr marL="514350" indent="-514350">
              <a:buFont typeface="Wingdings" pitchFamily="2" charset="2"/>
              <a:buChar char="q"/>
              <a:defRPr/>
            </a:pPr>
            <a:endParaRPr lang="fr-FR" sz="2000" b="1" i="1" dirty="0" smtClean="0">
              <a:solidFill>
                <a:schemeClr val="bg1"/>
              </a:solidFill>
              <a:latin typeface="Arial Narrow" pitchFamily="34" charset="0"/>
            </a:endParaRPr>
          </a:p>
          <a:p>
            <a:pPr marL="514350" indent="-514350">
              <a:buFont typeface="Wingdings" pitchFamily="2" charset="2"/>
              <a:buChar char="q"/>
              <a:defRPr/>
            </a:pPr>
            <a:endParaRPr lang="fr-FR" sz="2000" b="1" i="1" dirty="0" smtClean="0">
              <a:solidFill>
                <a:schemeClr val="bg1"/>
              </a:solidFill>
              <a:latin typeface="Arial Narrow" pitchFamily="34" charset="0"/>
            </a:endParaRPr>
          </a:p>
          <a:p>
            <a:pPr marL="514350" indent="-514350">
              <a:buFont typeface="Wingdings" pitchFamily="2" charset="2"/>
              <a:buChar char="q"/>
              <a:defRPr/>
            </a:pPr>
            <a:endParaRPr lang="fr-FR" sz="2000" b="1" i="1" dirty="0" smtClean="0">
              <a:solidFill>
                <a:schemeClr val="bg1"/>
              </a:solidFill>
              <a:latin typeface="Arial Narrow" pitchFamily="34" charset="0"/>
            </a:endParaRPr>
          </a:p>
          <a:p>
            <a:pPr marL="514350" indent="-514350">
              <a:buFont typeface="Wingdings" pitchFamily="2" charset="2"/>
              <a:buChar char="q"/>
              <a:defRPr/>
            </a:pPr>
            <a:r>
              <a:rPr lang="fr-FR" sz="2000" b="1" i="1" dirty="0" smtClean="0">
                <a:solidFill>
                  <a:schemeClr val="bg1"/>
                </a:solidFill>
                <a:latin typeface="Arial Narrow" pitchFamily="34" charset="0"/>
              </a:rPr>
              <a:t>COMMENT ?  </a:t>
            </a:r>
          </a:p>
          <a:p>
            <a:pPr marL="514350" indent="-514350">
              <a:buFont typeface="Wingdings" pitchFamily="2" charset="2"/>
              <a:buChar char="q"/>
              <a:defRPr/>
            </a:pPr>
            <a:r>
              <a:rPr lang="fr-FR" sz="2000" b="1" i="1" dirty="0" smtClean="0">
                <a:solidFill>
                  <a:schemeClr val="bg1"/>
                </a:solidFill>
                <a:latin typeface="Arial Narrow" pitchFamily="34" charset="0"/>
              </a:rPr>
              <a:t>L’atelier  1 sur « Les rôles des parties prenantes dans un SNQ » fournira des éléments de réponse</a:t>
            </a:r>
          </a:p>
          <a:p>
            <a:pPr marL="2228850" lvl="4" indent="-514350">
              <a:buFont typeface="Arial" charset="0"/>
              <a:buNone/>
              <a:defRPr/>
            </a:pPr>
            <a:endParaRPr lang="fr-FR" sz="1400" dirty="0" smtClean="0">
              <a:solidFill>
                <a:schemeClr val="bg1"/>
              </a:solidFill>
              <a:latin typeface="Arial Narrow" pitchFamily="34" charset="0"/>
            </a:endParaRPr>
          </a:p>
          <a:p>
            <a:pPr marL="2228850" lvl="4" indent="-514350">
              <a:buFont typeface="Arial" charset="0"/>
              <a:buNone/>
              <a:defRPr/>
            </a:pPr>
            <a:r>
              <a:rPr lang="fr-FR" sz="1400" dirty="0" smtClean="0">
                <a:solidFill>
                  <a:schemeClr val="bg1"/>
                </a:solidFill>
                <a:latin typeface="Arial Narrow" pitchFamily="34" charset="0"/>
              </a:rPr>
              <a:t>			</a:t>
            </a:r>
            <a:endParaRPr lang="fr-FR" sz="2800" dirty="0" smtClean="0">
              <a:solidFill>
                <a:schemeClr val="bg1"/>
              </a:solidFill>
              <a:latin typeface="Arial Narrow" pitchFamily="34" charset="0"/>
            </a:endParaRPr>
          </a:p>
        </p:txBody>
      </p:sp>
      <p:sp>
        <p:nvSpPr>
          <p:cNvPr id="4" name="Espace réservé du pied de page 3"/>
          <p:cNvSpPr>
            <a:spLocks noGrp="1"/>
          </p:cNvSpPr>
          <p:nvPr>
            <p:ph type="ftr" sz="quarter" idx="11"/>
          </p:nvPr>
        </p:nvSpPr>
        <p:spPr/>
        <p:txBody>
          <a:bodyPr/>
          <a:lstStyle/>
          <a:p>
            <a:pPr>
              <a:defRPr/>
            </a:pPr>
            <a:r>
              <a:rPr lang="fr-FR"/>
              <a:t>Yaoundé, le 10 octobre 2012</a:t>
            </a:r>
          </a:p>
        </p:txBody>
      </p:sp>
      <p:pic>
        <p:nvPicPr>
          <p:cNvPr id="6" name="Picture 2" descr="http://www.google.fr/images?q=tbn:ANd9GcT3-qqTm-p07ZTR-A911w0YCsUVbPQwg7yvwSW8BM1nMn0Bi_O0JdGEd82u">
            <a:hlinkClick r:id="rId2"/>
          </p:cNvPr>
          <p:cNvPicPr>
            <a:picLocks noChangeAspect="1" noChangeArrowheads="1"/>
          </p:cNvPicPr>
          <p:nvPr/>
        </p:nvPicPr>
        <p:blipFill>
          <a:blip r:embed="rId3"/>
          <a:srcRect/>
          <a:stretch>
            <a:fillRect/>
          </a:stretch>
        </p:blipFill>
        <p:spPr bwMode="auto">
          <a:xfrm>
            <a:off x="4214810" y="2857496"/>
            <a:ext cx="1071562" cy="1357307"/>
          </a:xfrm>
          <a:prstGeom prst="rect">
            <a:avLst/>
          </a:prstGeom>
          <a:noFill/>
          <a:ln w="9525">
            <a:noFill/>
            <a:miter lim="800000"/>
            <a:headEnd/>
            <a:tailEnd/>
          </a:ln>
        </p:spPr>
      </p:pic>
      <p:sp>
        <p:nvSpPr>
          <p:cNvPr id="7" name="Titre 4"/>
          <p:cNvSpPr txBox="1">
            <a:spLocks/>
          </p:cNvSpPr>
          <p:nvPr/>
        </p:nvSpPr>
        <p:spPr bwMode="auto">
          <a:xfrm>
            <a:off x="585788" y="500042"/>
            <a:ext cx="7700988" cy="500066"/>
          </a:xfrm>
          <a:prstGeom prst="rect">
            <a:avLst/>
          </a:prstGeom>
          <a:noFill/>
          <a:ln>
            <a:miter lim="800000"/>
            <a:headEnd/>
            <a:tailEnd/>
          </a:ln>
        </p:spPr>
        <p:txBody>
          <a:bodyPr vert="horz" wrap="square" lIns="91440" tIns="45720" rIns="91440" bIns="45720" numCol="1" anchor="t" anchorCtr="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3600" b="1" dirty="0" smtClean="0">
                <a:solidFill>
                  <a:srgbClr val="C00000"/>
                </a:solidFill>
                <a:effectLst>
                  <a:outerShdw blurRad="53975" dist="22860" dir="5400000" algn="tl" rotWithShape="0">
                    <a:srgbClr val="000000">
                      <a:alpha val="55000"/>
                    </a:srgbClr>
                  </a:outerShdw>
                </a:effectLst>
                <a:latin typeface="+mj-lt"/>
                <a:ea typeface="+mj-ea"/>
                <a:cs typeface="+mj-cs"/>
              </a:rPr>
              <a:t>CONCLUSION (Fin)</a:t>
            </a:r>
            <a:endParaRPr kumimoji="0" lang="fr-FR" sz="36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heel(4)">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heel(4)">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heel(4)">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5">
                                            <p:txEl>
                                              <p:pRg st="9" end="9"/>
                                            </p:txEl>
                                          </p:spTgt>
                                        </p:tgtEl>
                                        <p:attrNameLst>
                                          <p:attrName>style.visibility</p:attrName>
                                        </p:attrNameLst>
                                      </p:cBhvr>
                                      <p:to>
                                        <p:strVal val="visible"/>
                                      </p:to>
                                    </p:set>
                                    <p:animEffect transition="in" filter="wheel(4)">
                                      <p:cBhvr>
                                        <p:cTn id="22" dur="500"/>
                                        <p:tgtEl>
                                          <p:spTgt spid="5">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animEffect transition="in" filter="wheel(4)">
                                      <p:cBhvr>
                                        <p:cTn id="27" dur="500"/>
                                        <p:tgtEl>
                                          <p:spTgt spid="5">
                                            <p:txEl>
                                              <p:pRg st="10" end="10"/>
                                            </p:txEl>
                                          </p:spTgt>
                                        </p:tgtEl>
                                      </p:cBhvr>
                                    </p:animEffect>
                                  </p:childTnLst>
                                </p:cTn>
                              </p:par>
                              <p:par>
                                <p:cTn id="28" presetID="21" presetClass="entr" presetSubtype="4" fill="hold" grpId="0" nodeType="withEffect">
                                  <p:stCondLst>
                                    <p:cond delay="0"/>
                                  </p:stCondLst>
                                  <p:childTnLst>
                                    <p:set>
                                      <p:cBhvr>
                                        <p:cTn id="29" dur="1" fill="hold">
                                          <p:stCondLst>
                                            <p:cond delay="0"/>
                                          </p:stCondLst>
                                        </p:cTn>
                                        <p:tgtEl>
                                          <p:spTgt spid="5">
                                            <p:txEl>
                                              <p:pRg st="12" end="12"/>
                                            </p:txEl>
                                          </p:spTgt>
                                        </p:tgtEl>
                                        <p:attrNameLst>
                                          <p:attrName>style.visibility</p:attrName>
                                        </p:attrNameLst>
                                      </p:cBhvr>
                                      <p:to>
                                        <p:strVal val="visible"/>
                                      </p:to>
                                    </p:set>
                                    <p:animEffect transition="in" filter="wheel(4)">
                                      <p:cBhvr>
                                        <p:cTn id="30" dur="500"/>
                                        <p:tgtEl>
                                          <p:spTgt spid="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re 3"/>
          <p:cNvSpPr>
            <a:spLocks noGrp="1"/>
          </p:cNvSpPr>
          <p:nvPr>
            <p:ph type="ctrTitle"/>
          </p:nvPr>
        </p:nvSpPr>
        <p:spPr bwMode="auto">
          <a:xfrm>
            <a:off x="1285852" y="1714488"/>
            <a:ext cx="6629424" cy="1071570"/>
          </a:xfrm>
          <a:noFill/>
          <a:ln>
            <a:miter lim="800000"/>
            <a:headEnd/>
            <a:tailEnd/>
          </a:ln>
        </p:spPr>
        <p:txBody>
          <a:bodyPr vert="horz" wrap="square" lIns="91440" tIns="45720" rIns="91440" bIns="45720" numCol="1" anchor="t" anchorCtr="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342900" indent="-342900" algn="l"/>
            <a:r>
              <a:rPr lang="fr-FR" sz="6600" spc="50" dirty="0" smtClean="0">
                <a:ln w="11430"/>
                <a:solidFill>
                  <a:srgbClr val="C00000"/>
                </a:solidFill>
                <a:effectLst>
                  <a:outerShdw blurRad="76200" dist="50800" dir="5400000" algn="tl" rotWithShape="0">
                    <a:srgbClr val="000000">
                      <a:alpha val="65000"/>
                    </a:srgbClr>
                  </a:outerShdw>
                </a:effectLst>
              </a:rPr>
              <a:t>      MERCI</a:t>
            </a:r>
            <a:br>
              <a:rPr lang="fr-FR" sz="6600" spc="50" dirty="0" smtClean="0">
                <a:ln w="11430"/>
                <a:solidFill>
                  <a:srgbClr val="C00000"/>
                </a:solidFill>
                <a:effectLst>
                  <a:outerShdw blurRad="76200" dist="50800" dir="5400000" algn="tl" rotWithShape="0">
                    <a:srgbClr val="000000">
                      <a:alpha val="65000"/>
                    </a:srgbClr>
                  </a:outerShdw>
                </a:effectLst>
              </a:rPr>
            </a:br>
            <a:r>
              <a:rPr lang="fr-FR" sz="6600" spc="50" dirty="0" smtClean="0">
                <a:ln w="11430"/>
                <a:solidFill>
                  <a:srgbClr val="C00000"/>
                </a:solidFill>
                <a:effectLst>
                  <a:outerShdw blurRad="76200" dist="50800" dir="5400000" algn="tl" rotWithShape="0">
                    <a:srgbClr val="000000">
                      <a:alpha val="65000"/>
                    </a:srgbClr>
                  </a:outerShdw>
                </a:effectLst>
              </a:rPr>
              <a:t/>
            </a:r>
            <a:br>
              <a:rPr lang="fr-FR" sz="6600" spc="50" dirty="0" smtClean="0">
                <a:ln w="11430"/>
                <a:solidFill>
                  <a:srgbClr val="C00000"/>
                </a:solidFill>
                <a:effectLst>
                  <a:outerShdw blurRad="76200" dist="50800" dir="5400000" algn="tl" rotWithShape="0">
                    <a:srgbClr val="000000">
                      <a:alpha val="65000"/>
                    </a:srgbClr>
                  </a:outerShdw>
                </a:effectLst>
              </a:rPr>
            </a:br>
            <a:endParaRPr lang="fr-FR" sz="6600" spc="50" dirty="0" smtClean="0">
              <a:ln w="11430"/>
              <a:solidFill>
                <a:srgbClr val="C00000"/>
              </a:solidFill>
              <a:effectLst>
                <a:outerShdw blurRad="76200" dist="50800" dir="5400000" algn="tl" rotWithShape="0">
                  <a:srgbClr val="000000">
                    <a:alpha val="65000"/>
                  </a:srgbClr>
                </a:outerShdw>
              </a:effectLst>
            </a:endParaRPr>
          </a:p>
        </p:txBody>
      </p:sp>
      <p:sp>
        <p:nvSpPr>
          <p:cNvPr id="3" name="Espace réservé du pied de page 2"/>
          <p:cNvSpPr>
            <a:spLocks noGrp="1"/>
          </p:cNvSpPr>
          <p:nvPr>
            <p:ph type="ftr" sz="quarter" idx="11"/>
          </p:nvPr>
        </p:nvSpPr>
        <p:spPr/>
        <p:txBody>
          <a:bodyPr/>
          <a:lstStyle/>
          <a:p>
            <a:pPr>
              <a:defRPr/>
            </a:pPr>
            <a:r>
              <a:rPr lang="fr-FR"/>
              <a:t>Yaoundé, le 10 octobre 2012</a:t>
            </a:r>
          </a:p>
        </p:txBody>
      </p:sp>
      <p:sp>
        <p:nvSpPr>
          <p:cNvPr id="4" name="Titre 3"/>
          <p:cNvSpPr txBox="1">
            <a:spLocks/>
          </p:cNvSpPr>
          <p:nvPr/>
        </p:nvSpPr>
        <p:spPr bwMode="auto">
          <a:xfrm>
            <a:off x="1142976" y="4071942"/>
            <a:ext cx="6786610" cy="1370030"/>
          </a:xfrm>
          <a:prstGeom prst="rect">
            <a:avLst/>
          </a:prstGeom>
          <a:noFill/>
          <a:ln>
            <a:miter lim="800000"/>
            <a:headEnd/>
            <a:tailEnd/>
          </a:ln>
        </p:spPr>
        <p:txBody>
          <a:bodyPr vert="horz" wrap="square" lIns="91440" tIns="45720" rIns="91440" bIns="45720" numCol="1" anchor="t" anchorCtr="0" compatLnSpc="1">
            <a:prstTxWarp prst="textNoShape">
              <a:avLst/>
            </a:prstTxWarp>
            <a:noAutofit/>
          </a:bodyPr>
          <a:lstStyle/>
          <a:p>
            <a:pPr marL="342900" marR="0" lvl="0" indent="-342900" algn="ctr" defTabSz="914400" rtl="0" eaLnBrk="1" fontAlgn="auto" latinLnBrk="0" hangingPunct="1">
              <a:lnSpc>
                <a:spcPct val="100000"/>
              </a:lnSpc>
              <a:spcBef>
                <a:spcPct val="0"/>
              </a:spcBef>
              <a:spcAft>
                <a:spcPts val="0"/>
              </a:spcAft>
              <a:buClrTx/>
              <a:buSzTx/>
              <a:buFontTx/>
              <a:buNone/>
              <a:tabLst/>
              <a:defRPr/>
            </a:pPr>
            <a:r>
              <a:rPr kumimoji="0" lang="fr-FR" sz="36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t/>
            </a:r>
            <a:br>
              <a:rPr kumimoji="0" lang="fr-FR" sz="36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br>
            <a:r>
              <a:rPr kumimoji="0" lang="fr-FR" sz="3600" b="1" i="0" u="none" strike="noStrike" kern="1200" cap="none" spc="0" normalizeH="0" baseline="0" noProof="0" dirty="0" smtClean="0">
                <a:ln>
                  <a:noFill/>
                </a:ln>
                <a:solidFill>
                  <a:srgbClr val="0070C0"/>
                </a:solidFill>
                <a:effectLst>
                  <a:outerShdw blurRad="53975" dist="22860" dir="5400000" algn="tl" rotWithShape="0">
                    <a:srgbClr val="000000">
                      <a:alpha val="55000"/>
                    </a:srgbClr>
                  </a:outerShdw>
                </a:effectLst>
                <a:uLnTx/>
                <a:uFillTx/>
                <a:latin typeface="Agency FB" pitchFamily="34" charset="0"/>
                <a:ea typeface="+mj-ea"/>
                <a:cs typeface="+mj-cs"/>
              </a:rPr>
              <a:t>M.   Jules TCHATO  TCHALON</a:t>
            </a:r>
            <a:br>
              <a:rPr kumimoji="0" lang="fr-FR" sz="3600" b="1" i="0" u="none" strike="noStrike" kern="1200" cap="none" spc="0" normalizeH="0" baseline="0" noProof="0" dirty="0" smtClean="0">
                <a:ln>
                  <a:noFill/>
                </a:ln>
                <a:solidFill>
                  <a:srgbClr val="0070C0"/>
                </a:solidFill>
                <a:effectLst>
                  <a:outerShdw blurRad="53975" dist="22860" dir="5400000" algn="tl" rotWithShape="0">
                    <a:srgbClr val="000000">
                      <a:alpha val="55000"/>
                    </a:srgbClr>
                  </a:outerShdw>
                </a:effectLst>
                <a:uLnTx/>
                <a:uFillTx/>
                <a:latin typeface="Agency FB" pitchFamily="34" charset="0"/>
                <a:ea typeface="+mj-ea"/>
                <a:cs typeface="+mj-cs"/>
              </a:rPr>
            </a:br>
            <a:endParaRPr kumimoji="0" lang="fr-FR" sz="36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63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02920" y="2071678"/>
            <a:ext cx="8183880" cy="3643338"/>
          </a:xfrm>
        </p:spPr>
        <p:txBody>
          <a:bodyPr>
            <a:normAutofit fontScale="92500" lnSpcReduction="10000"/>
          </a:bodyPr>
          <a:lstStyle/>
          <a:p>
            <a:endParaRPr lang="fr-FR" sz="2000" dirty="0" smtClean="0"/>
          </a:p>
          <a:p>
            <a:endParaRPr lang="fr-FR" sz="2000" dirty="0" smtClean="0"/>
          </a:p>
          <a:p>
            <a:r>
              <a:rPr lang="fr-FR" sz="2900" dirty="0" smtClean="0">
                <a:latin typeface="Arial Narrow" pitchFamily="34" charset="0"/>
              </a:rPr>
              <a:t>Lʼinfrastructure nationale qualité (INQ) d’un pays est le cadre légal, institutionnel et opérationnel qu’un gouvernement met en place pour faciliter la production et les échanges de biens et services sur le marché national et international</a:t>
            </a:r>
          </a:p>
          <a:p>
            <a:endParaRPr lang="fr-FR" sz="2000" dirty="0" smtClean="0">
              <a:latin typeface="Arial Narrow" pitchFamily="34" charset="0"/>
            </a:endParaRPr>
          </a:p>
          <a:p>
            <a:endParaRPr lang="fr-FR" sz="2000" dirty="0" smtClean="0">
              <a:latin typeface="Arial Narrow" pitchFamily="34" charset="0"/>
            </a:endParaRPr>
          </a:p>
          <a:p>
            <a:r>
              <a:rPr lang="fr-FR" dirty="0" smtClean="0">
                <a:solidFill>
                  <a:srgbClr val="7030A0"/>
                </a:solidFill>
                <a:latin typeface="Arial Narrow" pitchFamily="34" charset="0"/>
              </a:rPr>
              <a:t>Le degré de </a:t>
            </a:r>
            <a:r>
              <a:rPr lang="fr-FR" dirty="0" smtClean="0">
                <a:solidFill>
                  <a:srgbClr val="C00000"/>
                </a:solidFill>
                <a:latin typeface="Arial Narrow" pitchFamily="34" charset="0"/>
              </a:rPr>
              <a:t>confiance </a:t>
            </a:r>
            <a:r>
              <a:rPr lang="fr-FR" dirty="0" smtClean="0">
                <a:solidFill>
                  <a:srgbClr val="7030A0"/>
                </a:solidFill>
                <a:latin typeface="Arial Narrow" pitchFamily="34" charset="0"/>
              </a:rPr>
              <a:t>que les différents acteurs lui accordent impacte sur le développement économique du pays</a:t>
            </a:r>
          </a:p>
          <a:p>
            <a:endParaRPr lang="fr-FR" dirty="0"/>
          </a:p>
        </p:txBody>
      </p:sp>
      <p:sp>
        <p:nvSpPr>
          <p:cNvPr id="4" name="Rectangle à coins arrondis 3"/>
          <p:cNvSpPr/>
          <p:nvPr/>
        </p:nvSpPr>
        <p:spPr>
          <a:xfrm>
            <a:off x="857224" y="571480"/>
            <a:ext cx="7572428" cy="1357322"/>
          </a:xfrm>
          <a:prstGeom prst="roundRect">
            <a:avLst/>
          </a:prstGeom>
          <a:solidFill>
            <a:srgbClr val="00B050"/>
          </a:solidFill>
          <a:ln>
            <a:solidFill>
              <a:schemeClr val="bg1"/>
            </a:solidFill>
          </a:ln>
          <a:scene3d>
            <a:camera prst="orthographicFront"/>
            <a:lightRig rig="threePt" dir="t"/>
          </a:scene3d>
          <a:sp3d>
            <a:bevelT prst="slope"/>
          </a:sp3d>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r>
              <a:rPr lang="fr-FR" sz="3200" b="1" dirty="0" smtClean="0">
                <a:solidFill>
                  <a:schemeClr val="bg1"/>
                </a:solidFill>
                <a:latin typeface="Arial Narrow" pitchFamily="34" charset="0"/>
              </a:rPr>
              <a:t>« Infrastructure </a:t>
            </a:r>
            <a:r>
              <a:rPr lang="fr-FR" sz="3200" b="1" dirty="0">
                <a:solidFill>
                  <a:schemeClr val="bg1"/>
                </a:solidFill>
                <a:latin typeface="Arial Narrow" pitchFamily="34" charset="0"/>
              </a:rPr>
              <a:t>qualité et la </a:t>
            </a:r>
            <a:r>
              <a:rPr lang="fr-FR" sz="3200" b="1" dirty="0" smtClean="0">
                <a:solidFill>
                  <a:schemeClr val="bg1"/>
                </a:solidFill>
                <a:latin typeface="Arial Narrow" pitchFamily="34" charset="0"/>
              </a:rPr>
              <a:t>croissance »</a:t>
            </a:r>
            <a:endParaRPr lang="fr-FR" sz="3200" dirty="0">
              <a:solidFill>
                <a:schemeClr val="bg1"/>
              </a:solidFill>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pied de page 11"/>
          <p:cNvSpPr>
            <a:spLocks noGrp="1"/>
          </p:cNvSpPr>
          <p:nvPr>
            <p:ph type="ftr" sz="quarter" idx="11"/>
          </p:nvPr>
        </p:nvSpPr>
        <p:spPr>
          <a:xfrm>
            <a:off x="928688" y="6356350"/>
            <a:ext cx="7572375" cy="365125"/>
          </a:xfrm>
        </p:spPr>
        <p:txBody>
          <a:bodyPr/>
          <a:lstStyle/>
          <a:p>
            <a:pPr eaLnBrk="0" hangingPunct="0">
              <a:defRPr/>
            </a:pPr>
            <a:r>
              <a:rPr lang="fr-FR" b="1" dirty="0">
                <a:solidFill>
                  <a:srgbClr val="C00000"/>
                </a:solidFill>
                <a:latin typeface="Agency FB" pitchFamily="34" charset="0"/>
              </a:rPr>
              <a:t>Forum  national sur la qualité et la normalisation,                                                                    </a:t>
            </a:r>
            <a:r>
              <a:rPr lang="fr-FR" b="1" dirty="0">
                <a:solidFill>
                  <a:schemeClr val="tx1"/>
                </a:solidFill>
                <a:latin typeface="Agency FB" pitchFamily="34" charset="0"/>
              </a:rPr>
              <a:t>Yaoundé, Hilton Hôtel, le10 octobre 2012</a:t>
            </a:r>
          </a:p>
        </p:txBody>
      </p:sp>
      <p:graphicFrame>
        <p:nvGraphicFramePr>
          <p:cNvPr id="9" name="Diagramme 8"/>
          <p:cNvGraphicFramePr/>
          <p:nvPr/>
        </p:nvGraphicFramePr>
        <p:xfrm>
          <a:off x="428596" y="285752"/>
          <a:ext cx="8286808" cy="6429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a:xfrm>
            <a:off x="5000628" y="2571744"/>
            <a:ext cx="4357686" cy="3170099"/>
          </a:xfrm>
          <a:prstGeom prst="rect">
            <a:avLst/>
          </a:prstGeom>
        </p:spPr>
        <p:txBody>
          <a:bodyPr wrap="square">
            <a:spAutoFit/>
          </a:bodyPr>
          <a:lstStyle/>
          <a:p>
            <a:pPr lvl="0" algn="ctr"/>
            <a:r>
              <a:rPr lang="fr-FR" sz="2800" b="1" dirty="0" smtClean="0">
                <a:solidFill>
                  <a:srgbClr val="C00000"/>
                </a:solidFill>
              </a:rPr>
              <a:t>EXTERNE</a:t>
            </a:r>
            <a:endParaRPr lang="fr-FR" sz="2800" dirty="0" smtClean="0">
              <a:solidFill>
                <a:srgbClr val="C00000"/>
              </a:solidFill>
            </a:endParaRPr>
          </a:p>
          <a:p>
            <a:r>
              <a:rPr lang="fr-FR" sz="2400" b="1" i="1" u="sng" dirty="0" smtClean="0">
                <a:solidFill>
                  <a:srgbClr val="002060"/>
                </a:solidFill>
                <a:latin typeface="Arial Narrow" pitchFamily="34" charset="0"/>
              </a:rPr>
              <a:t>Accès aux marchés</a:t>
            </a:r>
          </a:p>
          <a:p>
            <a:pPr>
              <a:buFont typeface="Wingdings" pitchFamily="2" charset="2"/>
              <a:buChar char="Ø"/>
            </a:pPr>
            <a:r>
              <a:rPr lang="fr-FR" dirty="0" smtClean="0">
                <a:latin typeface="Arial Narrow" pitchFamily="34" charset="0"/>
              </a:rPr>
              <a:t>  Conformité à la réglementation</a:t>
            </a:r>
          </a:p>
          <a:p>
            <a:pPr>
              <a:buFont typeface="Wingdings" pitchFamily="2" charset="2"/>
              <a:buChar char="Ø"/>
            </a:pPr>
            <a:r>
              <a:rPr lang="fr-FR" dirty="0" smtClean="0">
                <a:latin typeface="Arial Narrow" pitchFamily="34" charset="0"/>
              </a:rPr>
              <a:t>   Assurance qualité </a:t>
            </a:r>
          </a:p>
          <a:p>
            <a:pPr lvl="0"/>
            <a:endParaRPr lang="fr-FR" i="1" dirty="0" smtClean="0"/>
          </a:p>
          <a:p>
            <a:pPr lvl="0"/>
            <a:r>
              <a:rPr lang="fr-FR" sz="2400" b="1" i="1" u="sng" dirty="0" smtClean="0">
                <a:solidFill>
                  <a:srgbClr val="002060"/>
                </a:solidFill>
                <a:latin typeface="Arial Narrow" pitchFamily="34" charset="0"/>
              </a:rPr>
              <a:t>Consommateurs</a:t>
            </a:r>
          </a:p>
          <a:p>
            <a:pPr lvl="0"/>
            <a:endParaRPr lang="fr-FR" sz="1600" dirty="0" smtClean="0">
              <a:solidFill>
                <a:schemeClr val="bg1"/>
              </a:solidFill>
            </a:endParaRPr>
          </a:p>
          <a:p>
            <a:pPr>
              <a:buFont typeface="Wingdings" pitchFamily="2" charset="2"/>
              <a:buChar char="Ø"/>
            </a:pPr>
            <a:r>
              <a:rPr lang="fr-FR" dirty="0" smtClean="0">
                <a:latin typeface="Arial Narrow" pitchFamily="34" charset="0"/>
              </a:rPr>
              <a:t> Protection de la santé et sécurité</a:t>
            </a:r>
          </a:p>
          <a:p>
            <a:pPr>
              <a:buFont typeface="Wingdings" pitchFamily="2" charset="2"/>
              <a:buChar char="Ø"/>
            </a:pPr>
            <a:endParaRPr lang="fr-FR" dirty="0" smtClean="0">
              <a:latin typeface="Arial Narrow" pitchFamily="34" charset="0"/>
            </a:endParaRPr>
          </a:p>
          <a:p>
            <a:pPr>
              <a:buFont typeface="Wingdings" pitchFamily="2" charset="2"/>
              <a:buChar char="Ø"/>
            </a:pPr>
            <a:r>
              <a:rPr lang="fr-FR" dirty="0" smtClean="0">
                <a:latin typeface="Arial Narrow" pitchFamily="34" charset="0"/>
              </a:rPr>
              <a:t>  </a:t>
            </a:r>
            <a:r>
              <a:rPr lang="fr-FR" dirty="0" err="1" smtClean="0">
                <a:latin typeface="Arial Narrow" pitchFamily="34" charset="0"/>
              </a:rPr>
              <a:t>Accroisement</a:t>
            </a:r>
            <a:r>
              <a:rPr lang="fr-FR" dirty="0" smtClean="0">
                <a:latin typeface="Arial Narrow" pitchFamily="34" charset="0"/>
              </a:rPr>
              <a:t> de la demande</a:t>
            </a:r>
          </a:p>
        </p:txBody>
      </p:sp>
      <p:sp>
        <p:nvSpPr>
          <p:cNvPr id="5" name="Rectangle 4"/>
          <p:cNvSpPr/>
          <p:nvPr/>
        </p:nvSpPr>
        <p:spPr>
          <a:xfrm>
            <a:off x="500034" y="2714620"/>
            <a:ext cx="4572000" cy="4031873"/>
          </a:xfrm>
          <a:prstGeom prst="rect">
            <a:avLst/>
          </a:prstGeom>
        </p:spPr>
        <p:txBody>
          <a:bodyPr>
            <a:spAutoFit/>
          </a:bodyPr>
          <a:lstStyle/>
          <a:p>
            <a:pPr lvl="0"/>
            <a:r>
              <a:rPr lang="fr-FR" sz="2800" b="1" dirty="0" smtClean="0">
                <a:solidFill>
                  <a:schemeClr val="bg1"/>
                </a:solidFill>
              </a:rPr>
              <a:t>       </a:t>
            </a:r>
            <a:r>
              <a:rPr lang="fr-FR" sz="2800" b="1" dirty="0" smtClean="0">
                <a:solidFill>
                  <a:srgbClr val="C00000"/>
                </a:solidFill>
                <a:latin typeface="Arial Narrow" pitchFamily="34" charset="0"/>
              </a:rPr>
              <a:t>INTERNE</a:t>
            </a:r>
            <a:endParaRPr lang="fr-FR" sz="2800" dirty="0" smtClean="0">
              <a:solidFill>
                <a:srgbClr val="C00000"/>
              </a:solidFill>
              <a:latin typeface="Arial Narrow" pitchFamily="34" charset="0"/>
            </a:endParaRPr>
          </a:p>
          <a:p>
            <a:pPr lvl="0"/>
            <a:r>
              <a:rPr lang="fr-FR" sz="2400" b="1" i="1" u="sng" dirty="0" smtClean="0">
                <a:solidFill>
                  <a:srgbClr val="002060"/>
                </a:solidFill>
                <a:latin typeface="Arial Narrow" pitchFamily="34" charset="0"/>
              </a:rPr>
              <a:t>Entreprises</a:t>
            </a:r>
          </a:p>
          <a:p>
            <a:pPr lvl="0">
              <a:buFont typeface="Wingdings" pitchFamily="2" charset="2"/>
              <a:buChar char="Ø"/>
            </a:pPr>
            <a:r>
              <a:rPr lang="fr-FR" sz="1600" dirty="0" smtClean="0">
                <a:latin typeface="Arial Narrow" pitchFamily="34" charset="0"/>
              </a:rPr>
              <a:t>  </a:t>
            </a:r>
            <a:r>
              <a:rPr lang="fr-FR" dirty="0" smtClean="0">
                <a:latin typeface="Arial Narrow" pitchFamily="34" charset="0"/>
              </a:rPr>
              <a:t>Qualité des produits </a:t>
            </a:r>
          </a:p>
          <a:p>
            <a:pPr lvl="0">
              <a:buFont typeface="Wingdings" pitchFamily="2" charset="2"/>
              <a:buChar char="Ø"/>
            </a:pPr>
            <a:r>
              <a:rPr lang="fr-FR" dirty="0" smtClean="0">
                <a:latin typeface="Arial Narrow" pitchFamily="34" charset="0"/>
              </a:rPr>
              <a:t> Compétitivité accrue</a:t>
            </a:r>
          </a:p>
          <a:p>
            <a:pPr lvl="0">
              <a:buFont typeface="Wingdings" pitchFamily="2" charset="2"/>
              <a:buChar char="Ø"/>
            </a:pPr>
            <a:endParaRPr lang="fr-FR" sz="1600" dirty="0" smtClean="0">
              <a:solidFill>
                <a:schemeClr val="bg1"/>
              </a:solidFill>
              <a:latin typeface="Arial Narrow" pitchFamily="34" charset="0"/>
            </a:endParaRPr>
          </a:p>
          <a:p>
            <a:r>
              <a:rPr lang="fr-FR" sz="2400" b="1" i="1" u="sng" dirty="0" smtClean="0">
                <a:solidFill>
                  <a:srgbClr val="002060"/>
                </a:solidFill>
                <a:latin typeface="Arial Narrow" pitchFamily="34" charset="0"/>
              </a:rPr>
              <a:t>Administrations </a:t>
            </a:r>
          </a:p>
          <a:p>
            <a:pPr>
              <a:buFont typeface="Wingdings" pitchFamily="2" charset="2"/>
              <a:buChar char="Ø"/>
            </a:pPr>
            <a:r>
              <a:rPr lang="fr-FR" dirty="0" smtClean="0">
                <a:latin typeface="Arial Narrow" pitchFamily="34" charset="0"/>
              </a:rPr>
              <a:t>Transparence dans les pratiques</a:t>
            </a:r>
          </a:p>
          <a:p>
            <a:pPr>
              <a:buFont typeface="Wingdings" pitchFamily="2" charset="2"/>
              <a:buChar char="Ø"/>
            </a:pPr>
            <a:r>
              <a:rPr lang="fr-FR" dirty="0" smtClean="0">
                <a:latin typeface="Arial Narrow" pitchFamily="34" charset="0"/>
              </a:rPr>
              <a:t>Uniformisation des procédures</a:t>
            </a:r>
          </a:p>
          <a:p>
            <a:pPr lvl="0">
              <a:buFont typeface="Wingdings" pitchFamily="2" charset="2"/>
              <a:buChar char="Ø"/>
            </a:pPr>
            <a:endParaRPr lang="fr-FR" sz="1600" dirty="0" smtClean="0">
              <a:solidFill>
                <a:schemeClr val="bg1"/>
              </a:solidFill>
              <a:latin typeface="Arial Narrow" pitchFamily="34" charset="0"/>
            </a:endParaRPr>
          </a:p>
          <a:p>
            <a:pPr lvl="0"/>
            <a:r>
              <a:rPr lang="fr-FR" sz="2400" b="1" i="1" u="sng" dirty="0" smtClean="0">
                <a:solidFill>
                  <a:srgbClr val="002060"/>
                </a:solidFill>
                <a:latin typeface="Arial Narrow" pitchFamily="34" charset="0"/>
              </a:rPr>
              <a:t>Consommateurs</a:t>
            </a:r>
          </a:p>
          <a:p>
            <a:pPr>
              <a:buFont typeface="Wingdings" pitchFamily="2" charset="2"/>
              <a:buChar char="Ø"/>
            </a:pPr>
            <a:r>
              <a:rPr lang="fr-FR" dirty="0" smtClean="0">
                <a:latin typeface="Arial Narrow" pitchFamily="34" charset="0"/>
              </a:rPr>
              <a:t>Protection de la santé et sécurité</a:t>
            </a:r>
          </a:p>
          <a:p>
            <a:pPr>
              <a:buFont typeface="Wingdings" pitchFamily="2" charset="2"/>
              <a:buChar char="Ø"/>
            </a:pPr>
            <a:r>
              <a:rPr lang="fr-FR" dirty="0" smtClean="0">
                <a:latin typeface="Arial Narrow" pitchFamily="34" charset="0"/>
              </a:rPr>
              <a:t>Accroissement de la demande</a:t>
            </a:r>
          </a:p>
          <a:p>
            <a:endParaRPr lang="fr-FR" sz="16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graphicEl>
                                              <a:dgm id="{663C7202-1527-4081-8006-0360BD383D41}"/>
                                            </p:graphicEl>
                                          </p:spTgt>
                                        </p:tgtEl>
                                        <p:attrNameLst>
                                          <p:attrName>style.visibility</p:attrName>
                                        </p:attrNameLst>
                                      </p:cBhvr>
                                      <p:to>
                                        <p:strVal val="visible"/>
                                      </p:to>
                                    </p:set>
                                    <p:animEffect transition="in" filter="fade">
                                      <p:cBhvr>
                                        <p:cTn id="7" dur="500"/>
                                        <p:tgtEl>
                                          <p:spTgt spid="9">
                                            <p:graphicEl>
                                              <a:dgm id="{663C7202-1527-4081-8006-0360BD383D4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graphicEl>
                                              <a:dgm id="{6845D6E5-53DE-463F-910E-4576BF321A0E}"/>
                                            </p:graphicEl>
                                          </p:spTgt>
                                        </p:tgtEl>
                                        <p:attrNameLst>
                                          <p:attrName>style.visibility</p:attrName>
                                        </p:attrNameLst>
                                      </p:cBhvr>
                                      <p:to>
                                        <p:strVal val="visible"/>
                                      </p:to>
                                    </p:set>
                                    <p:animEffect transition="in" filter="fade">
                                      <p:cBhvr>
                                        <p:cTn id="12" dur="500"/>
                                        <p:tgtEl>
                                          <p:spTgt spid="9">
                                            <p:graphicEl>
                                              <a:dgm id="{6845D6E5-53DE-463F-910E-4576BF321A0E}"/>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graphicEl>
                                              <a:dgm id="{A0EC9731-2BFA-41F9-A315-3ED2A1E4BEB2}"/>
                                            </p:graphicEl>
                                          </p:spTgt>
                                        </p:tgtEl>
                                        <p:attrNameLst>
                                          <p:attrName>style.visibility</p:attrName>
                                        </p:attrNameLst>
                                      </p:cBhvr>
                                      <p:to>
                                        <p:strVal val="visible"/>
                                      </p:to>
                                    </p:set>
                                    <p:animEffect transition="in" filter="fade">
                                      <p:cBhvr>
                                        <p:cTn id="15" dur="500"/>
                                        <p:tgtEl>
                                          <p:spTgt spid="9">
                                            <p:graphicEl>
                                              <a:dgm id="{A0EC9731-2BFA-41F9-A315-3ED2A1E4BEB2}"/>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graphicEl>
                                              <a:dgm id="{4E7DBD40-DB12-4467-A4F1-ABFBD20F1097}"/>
                                            </p:graphicEl>
                                          </p:spTgt>
                                        </p:tgtEl>
                                        <p:attrNameLst>
                                          <p:attrName>style.visibility</p:attrName>
                                        </p:attrNameLst>
                                      </p:cBhvr>
                                      <p:to>
                                        <p:strVal val="visible"/>
                                      </p:to>
                                    </p:set>
                                    <p:animEffect transition="in" filter="fade">
                                      <p:cBhvr>
                                        <p:cTn id="20" dur="500"/>
                                        <p:tgtEl>
                                          <p:spTgt spid="9">
                                            <p:graphicEl>
                                              <a:dgm id="{4E7DBD40-DB12-4467-A4F1-ABFBD20F1097}"/>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graphicEl>
                                              <a:dgm id="{983EF70E-A047-442B-9996-54CE0D0B25CB}"/>
                                            </p:graphicEl>
                                          </p:spTgt>
                                        </p:tgtEl>
                                        <p:attrNameLst>
                                          <p:attrName>style.visibility</p:attrName>
                                        </p:attrNameLst>
                                      </p:cBhvr>
                                      <p:to>
                                        <p:strVal val="visible"/>
                                      </p:to>
                                    </p:set>
                                    <p:animEffect transition="in" filter="fade">
                                      <p:cBhvr>
                                        <p:cTn id="23" dur="500"/>
                                        <p:tgtEl>
                                          <p:spTgt spid="9">
                                            <p:graphicEl>
                                              <a:dgm id="{983EF70E-A047-442B-9996-54CE0D0B25C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Dgm bld="lvl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re 4"/>
          <p:cNvSpPr>
            <a:spLocks noGrp="1"/>
          </p:cNvSpPr>
          <p:nvPr>
            <p:ph type="ctrTitle"/>
          </p:nvPr>
        </p:nvSpPr>
        <p:spPr bwMode="auto">
          <a:xfrm>
            <a:off x="2500298" y="571480"/>
            <a:ext cx="4643470" cy="714365"/>
          </a:xfrm>
          <a:ln>
            <a:miter lim="800000"/>
            <a:headEnd/>
            <a:tailEnd/>
          </a:ln>
        </p:spPr>
        <p:txBody>
          <a:bodyPr vert="horz" wrap="square" lIns="91440" tIns="45720" rIns="91440" bIns="45720" numCol="1" anchor="t" anchorCtr="0" compatLnSpc="1">
            <a:prstTxWarp prst="textNoShape">
              <a:avLst/>
            </a:prstTxWarp>
            <a:noAutofit/>
          </a:bodyPr>
          <a:lstStyle/>
          <a:p>
            <a:pPr algn="ctr">
              <a:defRPr/>
            </a:pPr>
            <a:r>
              <a:rPr lang="fr-FR" sz="3600" b="1" dirty="0" smtClean="0">
                <a:solidFill>
                  <a:srgbClr val="C00000"/>
                </a:solidFill>
                <a:latin typeface="Arial Narrow" pitchFamily="34" charset="0"/>
              </a:rPr>
              <a:t>OBJECTIFS :</a:t>
            </a:r>
            <a:r>
              <a:rPr lang="fr-FR" sz="3600" b="1" dirty="0" smtClean="0">
                <a:solidFill>
                  <a:srgbClr val="C00000"/>
                </a:solidFill>
              </a:rPr>
              <a:t/>
            </a:r>
            <a:br>
              <a:rPr lang="fr-FR" sz="3600" b="1" dirty="0" smtClean="0">
                <a:solidFill>
                  <a:srgbClr val="C00000"/>
                </a:solidFill>
              </a:rPr>
            </a:br>
            <a:r>
              <a:rPr lang="fr-FR" sz="3600" b="1" dirty="0" smtClean="0">
                <a:solidFill>
                  <a:srgbClr val="C00000"/>
                </a:solidFill>
              </a:rPr>
              <a:t> </a:t>
            </a:r>
            <a:br>
              <a:rPr lang="fr-FR" sz="3600" b="1" dirty="0" smtClean="0">
                <a:solidFill>
                  <a:srgbClr val="C00000"/>
                </a:solidFill>
              </a:rPr>
            </a:br>
            <a:r>
              <a:rPr lang="fr-FR" sz="3600" b="1" dirty="0" smtClean="0">
                <a:solidFill>
                  <a:srgbClr val="C00000"/>
                </a:solidFill>
              </a:rPr>
              <a:t/>
            </a:r>
            <a:br>
              <a:rPr lang="fr-FR" sz="3600" b="1" dirty="0" smtClean="0">
                <a:solidFill>
                  <a:srgbClr val="C00000"/>
                </a:solidFill>
              </a:rPr>
            </a:br>
            <a:endParaRPr lang="fr-FR" sz="3600" dirty="0">
              <a:solidFill>
                <a:srgbClr val="C00000"/>
              </a:solidFill>
            </a:endParaRPr>
          </a:p>
        </p:txBody>
      </p:sp>
      <p:sp>
        <p:nvSpPr>
          <p:cNvPr id="12" name="Espace réservé du pied de page 11"/>
          <p:cNvSpPr>
            <a:spLocks noGrp="1"/>
          </p:cNvSpPr>
          <p:nvPr>
            <p:ph type="ftr" sz="quarter" idx="11"/>
          </p:nvPr>
        </p:nvSpPr>
        <p:spPr>
          <a:xfrm>
            <a:off x="1000153" y="6143644"/>
            <a:ext cx="7572375" cy="365125"/>
          </a:xfrm>
        </p:spPr>
        <p:txBody>
          <a:bodyPr/>
          <a:lstStyle/>
          <a:p>
            <a:pPr eaLnBrk="0" hangingPunct="0">
              <a:defRPr/>
            </a:pPr>
            <a:r>
              <a:rPr lang="fr-FR" sz="1200" b="1" dirty="0">
                <a:solidFill>
                  <a:srgbClr val="C00000"/>
                </a:solidFill>
                <a:latin typeface="Agency FB" pitchFamily="34" charset="0"/>
              </a:rPr>
              <a:t>Forum  national sur la qualité et la normalisation,                                                                    </a:t>
            </a:r>
            <a:r>
              <a:rPr lang="fr-FR" sz="1200" b="1" dirty="0">
                <a:solidFill>
                  <a:schemeClr val="tx1"/>
                </a:solidFill>
                <a:latin typeface="Agency FB" pitchFamily="34" charset="0"/>
              </a:rPr>
              <a:t>Yaoundé, Hilton Hôtel, le10 octobre 2012</a:t>
            </a:r>
          </a:p>
        </p:txBody>
      </p:sp>
      <p:sp>
        <p:nvSpPr>
          <p:cNvPr id="11" name="Titre 4"/>
          <p:cNvSpPr txBox="1">
            <a:spLocks/>
          </p:cNvSpPr>
          <p:nvPr/>
        </p:nvSpPr>
        <p:spPr bwMode="auto">
          <a:xfrm>
            <a:off x="-1214438" y="5072063"/>
            <a:ext cx="8701088" cy="1071562"/>
          </a:xfrm>
          <a:prstGeom prst="rect">
            <a:avLst/>
          </a:prstGeom>
          <a:noFill/>
          <a:ln>
            <a:miter lim="800000"/>
            <a:headEnd/>
            <a:tailEnd/>
          </a:ln>
        </p:spPr>
        <p:txBody>
          <a:bodyPr/>
          <a:lstStyle/>
          <a:p>
            <a:pPr algn="ctr" eaLnBrk="0" hangingPunct="0">
              <a:defRPr/>
            </a:pPr>
            <a:endParaRPr lang="fr-FR" sz="3200" b="1" dirty="0">
              <a:latin typeface="Agency FB" pitchFamily="34" charset="0"/>
              <a:ea typeface="+mj-ea"/>
              <a:cs typeface="+mj-cs"/>
            </a:endParaRPr>
          </a:p>
        </p:txBody>
      </p:sp>
      <p:graphicFrame>
        <p:nvGraphicFramePr>
          <p:cNvPr id="13" name="Diagramme 12"/>
          <p:cNvGraphicFramePr/>
          <p:nvPr/>
        </p:nvGraphicFramePr>
        <p:xfrm>
          <a:off x="428596" y="1500174"/>
          <a:ext cx="8143932" cy="4421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graphicEl>
                                              <a:dgm id="{F477452C-5460-4327-B386-83BCBB07170B}"/>
                                            </p:graphicEl>
                                          </p:spTgt>
                                        </p:tgtEl>
                                        <p:attrNameLst>
                                          <p:attrName>style.visibility</p:attrName>
                                        </p:attrNameLst>
                                      </p:cBhvr>
                                      <p:to>
                                        <p:strVal val="visible"/>
                                      </p:to>
                                    </p:set>
                                    <p:anim calcmode="lin" valueType="num">
                                      <p:cBhvr additive="base">
                                        <p:cTn id="7" dur="500" fill="hold"/>
                                        <p:tgtEl>
                                          <p:spTgt spid="13">
                                            <p:graphicEl>
                                              <a:dgm id="{F477452C-5460-4327-B386-83BCBB07170B}"/>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graphicEl>
                                              <a:dgm id="{F477452C-5460-4327-B386-83BCBB07170B}"/>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graphicEl>
                                              <a:dgm id="{0CE0FF69-0447-4A3D-9C07-D4E9DF71B164}"/>
                                            </p:graphicEl>
                                          </p:spTgt>
                                        </p:tgtEl>
                                        <p:attrNameLst>
                                          <p:attrName>style.visibility</p:attrName>
                                        </p:attrNameLst>
                                      </p:cBhvr>
                                      <p:to>
                                        <p:strVal val="visible"/>
                                      </p:to>
                                    </p:set>
                                    <p:anim calcmode="lin" valueType="num">
                                      <p:cBhvr additive="base">
                                        <p:cTn id="13" dur="500" fill="hold"/>
                                        <p:tgtEl>
                                          <p:spTgt spid="13">
                                            <p:graphicEl>
                                              <a:dgm id="{0CE0FF69-0447-4A3D-9C07-D4E9DF71B164}"/>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graphicEl>
                                              <a:dgm id="{0CE0FF69-0447-4A3D-9C07-D4E9DF71B164}"/>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graphicEl>
                                              <a:dgm id="{DDC89F48-9821-4AC0-8590-ADE4FA3ADEC0}"/>
                                            </p:graphicEl>
                                          </p:spTgt>
                                        </p:tgtEl>
                                        <p:attrNameLst>
                                          <p:attrName>style.visibility</p:attrName>
                                        </p:attrNameLst>
                                      </p:cBhvr>
                                      <p:to>
                                        <p:strVal val="visible"/>
                                      </p:to>
                                    </p:set>
                                    <p:anim calcmode="lin" valueType="num">
                                      <p:cBhvr additive="base">
                                        <p:cTn id="19" dur="500" fill="hold"/>
                                        <p:tgtEl>
                                          <p:spTgt spid="13">
                                            <p:graphicEl>
                                              <a:dgm id="{DDC89F48-9821-4AC0-8590-ADE4FA3ADEC0}"/>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graphicEl>
                                              <a:dgm id="{DDC89F48-9821-4AC0-8590-ADE4FA3ADEC0}"/>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graphicEl>
                                              <a:dgm id="{4C95319F-6EF2-40C4-ACF7-ADD1B1ACC52D}"/>
                                            </p:graphicEl>
                                          </p:spTgt>
                                        </p:tgtEl>
                                        <p:attrNameLst>
                                          <p:attrName>style.visibility</p:attrName>
                                        </p:attrNameLst>
                                      </p:cBhvr>
                                      <p:to>
                                        <p:strVal val="visible"/>
                                      </p:to>
                                    </p:set>
                                    <p:anim calcmode="lin" valueType="num">
                                      <p:cBhvr additive="base">
                                        <p:cTn id="25" dur="500" fill="hold"/>
                                        <p:tgtEl>
                                          <p:spTgt spid="13">
                                            <p:graphicEl>
                                              <a:dgm id="{4C95319F-6EF2-40C4-ACF7-ADD1B1ACC52D}"/>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graphicEl>
                                              <a:dgm id="{4C95319F-6EF2-40C4-ACF7-ADD1B1ACC52D}"/>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Sub>
          <a:bldDgm bld="lvl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re 4"/>
          <p:cNvSpPr>
            <a:spLocks noGrp="1"/>
          </p:cNvSpPr>
          <p:nvPr>
            <p:ph type="ctrTitle"/>
          </p:nvPr>
        </p:nvSpPr>
        <p:spPr bwMode="auto">
          <a:xfrm>
            <a:off x="428596" y="1214422"/>
            <a:ext cx="8286808" cy="1857388"/>
          </a:xfrm>
          <a:solidFill>
            <a:schemeClr val="bg1">
              <a:lumMod val="50000"/>
            </a:schemeClr>
          </a:solidFill>
          <a:ln>
            <a:miter lim="800000"/>
            <a:headEnd/>
            <a:tailEnd/>
          </a:ln>
        </p:spPr>
        <p:txBody>
          <a:bodyPr vert="horz" wrap="square" lIns="91440" tIns="45720" rIns="91440" bIns="45720" numCol="1" anchor="t" anchorCtr="0" compatLnSpc="1">
            <a:prstTxWarp prst="textNoShape">
              <a:avLst/>
            </a:prstTxWarp>
            <a:noAutofit/>
          </a:bodyPr>
          <a:lstStyle/>
          <a:p>
            <a:pPr algn="l">
              <a:defRPr/>
            </a:pPr>
            <a:r>
              <a:rPr lang="fr-FR" sz="2000" b="1" dirty="0" smtClean="0">
                <a:solidFill>
                  <a:schemeClr val="bg1"/>
                </a:solidFill>
              </a:rPr>
              <a:t>				</a:t>
            </a:r>
            <a:br>
              <a:rPr lang="fr-FR" sz="2000" b="1" dirty="0" smtClean="0">
                <a:solidFill>
                  <a:schemeClr val="bg1"/>
                </a:solidFill>
              </a:rPr>
            </a:br>
            <a:r>
              <a:rPr lang="fr-FR" sz="2800" b="1" dirty="0" smtClean="0">
                <a:solidFill>
                  <a:schemeClr val="bg1"/>
                </a:solidFill>
                <a:latin typeface="Arial Narrow" pitchFamily="34" charset="0"/>
              </a:rPr>
              <a:t>1) INFRASTRUCTURE NATIONALE QUALITE</a:t>
            </a:r>
            <a:br>
              <a:rPr lang="fr-FR" sz="2800" b="1" dirty="0" smtClean="0">
                <a:solidFill>
                  <a:schemeClr val="bg1"/>
                </a:solidFill>
                <a:latin typeface="Arial Narrow" pitchFamily="34" charset="0"/>
              </a:rPr>
            </a:br>
            <a:r>
              <a:rPr lang="fr-FR" sz="2800" b="1" dirty="0" smtClean="0">
                <a:solidFill>
                  <a:schemeClr val="bg1"/>
                </a:solidFill>
                <a:latin typeface="Arial Narrow" pitchFamily="34" charset="0"/>
              </a:rPr>
              <a:t>     	 </a:t>
            </a:r>
            <a:r>
              <a:rPr lang="fr-FR" sz="2000" b="1" dirty="0" smtClean="0">
                <a:solidFill>
                  <a:schemeClr val="bg1"/>
                </a:solidFill>
                <a:latin typeface="Arial Narrow" pitchFamily="34" charset="0"/>
              </a:rPr>
              <a:t>a) Composantes et rôles</a:t>
            </a:r>
            <a:br>
              <a:rPr lang="fr-FR" sz="2000" b="1" dirty="0" smtClean="0">
                <a:solidFill>
                  <a:schemeClr val="bg1"/>
                </a:solidFill>
                <a:latin typeface="Arial Narrow" pitchFamily="34" charset="0"/>
              </a:rPr>
            </a:br>
            <a:r>
              <a:rPr lang="fr-FR" sz="2000" b="1" dirty="0" smtClean="0">
                <a:solidFill>
                  <a:schemeClr val="bg1"/>
                </a:solidFill>
                <a:latin typeface="Arial Narrow" pitchFamily="34" charset="0"/>
              </a:rPr>
              <a:t>	 b)  Principes</a:t>
            </a:r>
            <a:r>
              <a:rPr lang="fr-FR" sz="2000" b="1" dirty="0" smtClean="0">
                <a:solidFill>
                  <a:schemeClr val="bg1"/>
                </a:solidFill>
              </a:rPr>
              <a:t/>
            </a:r>
            <a:br>
              <a:rPr lang="fr-FR" sz="2000" b="1" dirty="0" smtClean="0">
                <a:solidFill>
                  <a:schemeClr val="bg1"/>
                </a:solidFill>
              </a:rPr>
            </a:br>
            <a:r>
              <a:rPr lang="fr-FR" sz="2000" b="1" dirty="0" smtClean="0">
                <a:solidFill>
                  <a:schemeClr val="bg1"/>
                </a:solidFill>
              </a:rPr>
              <a:t/>
            </a:r>
            <a:br>
              <a:rPr lang="fr-FR" sz="2000" b="1" dirty="0" smtClean="0">
                <a:solidFill>
                  <a:schemeClr val="bg1"/>
                </a:solidFill>
              </a:rPr>
            </a:br>
            <a:endParaRPr lang="fr-FR" sz="2000" dirty="0">
              <a:solidFill>
                <a:schemeClr val="bg1"/>
              </a:solidFill>
            </a:endParaRPr>
          </a:p>
        </p:txBody>
      </p:sp>
      <p:sp>
        <p:nvSpPr>
          <p:cNvPr id="12" name="Espace réservé du pied de page 11"/>
          <p:cNvSpPr>
            <a:spLocks noGrp="1"/>
          </p:cNvSpPr>
          <p:nvPr>
            <p:ph type="ftr" sz="quarter" idx="11"/>
          </p:nvPr>
        </p:nvSpPr>
        <p:spPr>
          <a:xfrm>
            <a:off x="1000153" y="6421461"/>
            <a:ext cx="7572375" cy="365125"/>
          </a:xfrm>
        </p:spPr>
        <p:txBody>
          <a:bodyPr/>
          <a:lstStyle/>
          <a:p>
            <a:pPr eaLnBrk="0" hangingPunct="0">
              <a:defRPr/>
            </a:pPr>
            <a:r>
              <a:rPr lang="fr-FR" sz="1200" b="1" dirty="0">
                <a:solidFill>
                  <a:srgbClr val="C00000"/>
                </a:solidFill>
                <a:latin typeface="Agency FB" pitchFamily="34" charset="0"/>
              </a:rPr>
              <a:t>Forum  national sur la qualité et la normalisation,                                                                    </a:t>
            </a:r>
            <a:r>
              <a:rPr lang="fr-FR" sz="1200" b="1" dirty="0">
                <a:solidFill>
                  <a:schemeClr val="tx1"/>
                </a:solidFill>
                <a:latin typeface="Agency FB" pitchFamily="34" charset="0"/>
              </a:rPr>
              <a:t>Yaoundé, Hilton Hôtel, le10 octobre 2012</a:t>
            </a:r>
          </a:p>
        </p:txBody>
      </p:sp>
      <p:sp>
        <p:nvSpPr>
          <p:cNvPr id="4" name="Titre 4"/>
          <p:cNvSpPr txBox="1">
            <a:spLocks/>
          </p:cNvSpPr>
          <p:nvPr/>
        </p:nvSpPr>
        <p:spPr bwMode="auto">
          <a:xfrm>
            <a:off x="428596" y="2928934"/>
            <a:ext cx="8286808" cy="2000264"/>
          </a:xfrm>
          <a:prstGeom prst="rect">
            <a:avLst/>
          </a:prstGeom>
          <a:solidFill>
            <a:schemeClr val="accent2">
              <a:lumMod val="60000"/>
              <a:lumOff val="40000"/>
            </a:schemeClr>
          </a:solidFill>
          <a:ln>
            <a:miter lim="800000"/>
            <a:headEnd/>
            <a:tailEnd/>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b="1" i="0" u="none" strike="noStrike" kern="1200" cap="none" spc="0" normalizeH="0" baseline="0" noProof="0" dirty="0" smtClean="0">
                <a:ln>
                  <a:noFill/>
                </a:ln>
                <a:solidFill>
                  <a:schemeClr val="accent6">
                    <a:lumMod val="50000"/>
                  </a:schemeClr>
                </a:solidFill>
                <a:effectLst>
                  <a:outerShdw blurRad="53975" dist="22860" dir="5400000" algn="tl" rotWithShape="0">
                    <a:srgbClr val="000000">
                      <a:alpha val="55000"/>
                    </a:srgbClr>
                  </a:outerShdw>
                </a:effectLst>
                <a:uLnTx/>
                <a:uFillTx/>
                <a:latin typeface="+mj-lt"/>
                <a:ea typeface="+mj-ea"/>
                <a:cs typeface="+mj-cs"/>
              </a:rPr>
              <a:t>				</a:t>
            </a:r>
            <a:br>
              <a:rPr kumimoji="0" lang="fr-FR" b="1" i="0" u="none" strike="noStrike" kern="1200" cap="none" spc="0" normalizeH="0" baseline="0" noProof="0" dirty="0" smtClean="0">
                <a:ln>
                  <a:noFill/>
                </a:ln>
                <a:solidFill>
                  <a:schemeClr val="accent6">
                    <a:lumMod val="50000"/>
                  </a:schemeClr>
                </a:solidFill>
                <a:effectLst>
                  <a:outerShdw blurRad="53975" dist="22860" dir="5400000" algn="tl" rotWithShape="0">
                    <a:srgbClr val="000000">
                      <a:alpha val="55000"/>
                    </a:srgbClr>
                  </a:outerShdw>
                </a:effectLst>
                <a:uLnTx/>
                <a:uFillTx/>
                <a:latin typeface="+mj-lt"/>
                <a:ea typeface="+mj-ea"/>
                <a:cs typeface="+mj-cs"/>
              </a:rPr>
            </a:br>
            <a:r>
              <a:rPr kumimoji="0" lang="fr-FR" sz="2400" b="1" i="0" u="none" strike="noStrike" kern="1200" cap="none" spc="0" normalizeH="0" baseline="0" noProof="0" dirty="0" smtClean="0">
                <a:ln>
                  <a:noFill/>
                </a:ln>
                <a:solidFill>
                  <a:srgbClr val="7030A0"/>
                </a:solidFill>
                <a:effectLst>
                  <a:outerShdw blurRad="53975" dist="22860" dir="5400000" algn="tl" rotWithShape="0">
                    <a:srgbClr val="000000">
                      <a:alpha val="55000"/>
                    </a:srgbClr>
                  </a:outerShdw>
                </a:effectLst>
                <a:uLnTx/>
                <a:uFillTx/>
                <a:latin typeface="Arial Narrow" pitchFamily="34" charset="0"/>
                <a:ea typeface="+mj-ea"/>
                <a:cs typeface="+mj-cs"/>
              </a:rPr>
              <a:t>2) APERCU  DU DIAGNOSTIC  DE L’INQ ACTUEL </a:t>
            </a:r>
            <a:r>
              <a:rPr kumimoji="0" lang="fr-FR" b="1" i="0" u="none" strike="noStrike" kern="1200" cap="none" spc="0" normalizeH="0" baseline="0" noProof="0" dirty="0" smtClean="0">
                <a:ln>
                  <a:noFill/>
                </a:ln>
                <a:solidFill>
                  <a:srgbClr val="0070C0"/>
                </a:solidFill>
                <a:effectLst>
                  <a:outerShdw blurRad="53975" dist="22860" dir="5400000" algn="tl" rotWithShape="0">
                    <a:srgbClr val="000000">
                      <a:alpha val="55000"/>
                    </a:srgbClr>
                  </a:outerShdw>
                </a:effectLst>
                <a:uLnTx/>
                <a:uFillTx/>
                <a:latin typeface="Arial Narrow" pitchFamily="34" charset="0"/>
                <a:ea typeface="+mj-ea"/>
                <a:cs typeface="+mj-cs"/>
              </a:rPr>
              <a:t/>
            </a:r>
            <a:br>
              <a:rPr kumimoji="0" lang="fr-FR" b="1" i="0" u="none" strike="noStrike" kern="1200" cap="none" spc="0" normalizeH="0" baseline="0" noProof="0" dirty="0" smtClean="0">
                <a:ln>
                  <a:noFill/>
                </a:ln>
                <a:solidFill>
                  <a:srgbClr val="0070C0"/>
                </a:solidFill>
                <a:effectLst>
                  <a:outerShdw blurRad="53975" dist="22860" dir="5400000" algn="tl" rotWithShape="0">
                    <a:srgbClr val="000000">
                      <a:alpha val="55000"/>
                    </a:srgbClr>
                  </a:outerShdw>
                </a:effectLst>
                <a:uLnTx/>
                <a:uFillTx/>
                <a:latin typeface="Arial Narrow" pitchFamily="34" charset="0"/>
                <a:ea typeface="+mj-ea"/>
                <a:cs typeface="+mj-cs"/>
              </a:rPr>
            </a:br>
            <a:r>
              <a:rPr kumimoji="0" lang="fr-FR" b="1" i="0" u="none" strike="noStrike" kern="1200" cap="none" spc="0" normalizeH="0" baseline="0" noProof="0" dirty="0" smtClean="0">
                <a:ln>
                  <a:noFill/>
                </a:ln>
                <a:solidFill>
                  <a:srgbClr val="0070C0"/>
                </a:solidFill>
                <a:effectLst>
                  <a:outerShdw blurRad="53975" dist="22860" dir="5400000" algn="tl" rotWithShape="0">
                    <a:srgbClr val="000000">
                      <a:alpha val="55000"/>
                    </a:srgbClr>
                  </a:outerShdw>
                </a:effectLst>
                <a:uLnTx/>
                <a:uFillTx/>
                <a:latin typeface="Arial Narrow" pitchFamily="34" charset="0"/>
                <a:ea typeface="+mj-ea"/>
                <a:cs typeface="+mj-cs"/>
              </a:rPr>
              <a:t>                </a:t>
            </a:r>
            <a:r>
              <a:rPr kumimoji="0" lang="fr-FR" sz="2000" b="1" i="0" u="none" strike="noStrike" kern="1200" cap="none" spc="0" normalizeH="0" baseline="0" noProof="0" dirty="0" smtClean="0">
                <a:ln>
                  <a:noFill/>
                </a:ln>
                <a:solidFill>
                  <a:srgbClr val="7030A0"/>
                </a:solidFill>
                <a:effectLst>
                  <a:outerShdw blurRad="53975" dist="22860" dir="5400000" algn="tl" rotWithShape="0">
                    <a:srgbClr val="000000">
                      <a:alpha val="55000"/>
                    </a:srgbClr>
                  </a:outerShdw>
                </a:effectLst>
                <a:uLnTx/>
                <a:uFillTx/>
                <a:latin typeface="Arial Narrow" pitchFamily="34" charset="0"/>
                <a:ea typeface="+mj-ea"/>
                <a:cs typeface="+mj-cs"/>
              </a:rPr>
              <a:t>a) Normalisation </a:t>
            </a:r>
            <a:br>
              <a:rPr kumimoji="0" lang="fr-FR" sz="2000" b="1" i="0" u="none" strike="noStrike" kern="1200" cap="none" spc="0" normalizeH="0" baseline="0" noProof="0" dirty="0" smtClean="0">
                <a:ln>
                  <a:noFill/>
                </a:ln>
                <a:solidFill>
                  <a:srgbClr val="7030A0"/>
                </a:solidFill>
                <a:effectLst>
                  <a:outerShdw blurRad="53975" dist="22860" dir="5400000" algn="tl" rotWithShape="0">
                    <a:srgbClr val="000000">
                      <a:alpha val="55000"/>
                    </a:srgbClr>
                  </a:outerShdw>
                </a:effectLst>
                <a:uLnTx/>
                <a:uFillTx/>
                <a:latin typeface="Arial Narrow" pitchFamily="34" charset="0"/>
                <a:ea typeface="+mj-ea"/>
                <a:cs typeface="+mj-cs"/>
              </a:rPr>
            </a:br>
            <a:r>
              <a:rPr kumimoji="0" lang="fr-FR" sz="2000" b="1" i="0" u="none" strike="noStrike" kern="1200" cap="none" spc="0" normalizeH="0" baseline="0" noProof="0" dirty="0" smtClean="0">
                <a:ln>
                  <a:noFill/>
                </a:ln>
                <a:solidFill>
                  <a:srgbClr val="7030A0"/>
                </a:solidFill>
                <a:effectLst>
                  <a:outerShdw blurRad="53975" dist="22860" dir="5400000" algn="tl" rotWithShape="0">
                    <a:srgbClr val="000000">
                      <a:alpha val="55000"/>
                    </a:srgbClr>
                  </a:outerShdw>
                </a:effectLst>
                <a:uLnTx/>
                <a:uFillTx/>
                <a:latin typeface="Arial Narrow" pitchFamily="34" charset="0"/>
                <a:ea typeface="+mj-ea"/>
                <a:cs typeface="+mj-cs"/>
              </a:rPr>
              <a:t>       </a:t>
            </a:r>
            <a:r>
              <a:rPr lang="fr-FR" sz="2000" b="1" dirty="0" smtClean="0">
                <a:solidFill>
                  <a:srgbClr val="7030A0"/>
                </a:solidFill>
                <a:effectLst>
                  <a:outerShdw blurRad="53975" dist="22860" dir="5400000" algn="tl" rotWithShape="0">
                    <a:srgbClr val="000000">
                      <a:alpha val="55000"/>
                    </a:srgbClr>
                  </a:outerShdw>
                </a:effectLst>
                <a:latin typeface="Arial Narrow" pitchFamily="34" charset="0"/>
                <a:ea typeface="+mj-ea"/>
                <a:cs typeface="+mj-cs"/>
              </a:rPr>
              <a:t>        </a:t>
            </a:r>
            <a:r>
              <a:rPr kumimoji="0" lang="fr-FR" sz="2000" b="1" i="0" u="none" strike="noStrike" kern="1200" cap="none" spc="0" normalizeH="0" baseline="0" noProof="0" dirty="0" smtClean="0">
                <a:ln>
                  <a:noFill/>
                </a:ln>
                <a:solidFill>
                  <a:srgbClr val="7030A0"/>
                </a:solidFill>
                <a:effectLst>
                  <a:outerShdw blurRad="53975" dist="22860" dir="5400000" algn="tl" rotWithShape="0">
                    <a:srgbClr val="000000">
                      <a:alpha val="55000"/>
                    </a:srgbClr>
                  </a:outerShdw>
                </a:effectLst>
                <a:uLnTx/>
                <a:uFillTx/>
                <a:latin typeface="Arial Narrow" pitchFamily="34" charset="0"/>
                <a:ea typeface="+mj-ea"/>
                <a:cs typeface="+mj-cs"/>
              </a:rPr>
              <a:t>b) Métrologie</a:t>
            </a:r>
            <a:br>
              <a:rPr kumimoji="0" lang="fr-FR" sz="2000" b="1" i="0" u="none" strike="noStrike" kern="1200" cap="none" spc="0" normalizeH="0" baseline="0" noProof="0" dirty="0" smtClean="0">
                <a:ln>
                  <a:noFill/>
                </a:ln>
                <a:solidFill>
                  <a:srgbClr val="7030A0"/>
                </a:solidFill>
                <a:effectLst>
                  <a:outerShdw blurRad="53975" dist="22860" dir="5400000" algn="tl" rotWithShape="0">
                    <a:srgbClr val="000000">
                      <a:alpha val="55000"/>
                    </a:srgbClr>
                  </a:outerShdw>
                </a:effectLst>
                <a:uLnTx/>
                <a:uFillTx/>
                <a:latin typeface="Arial Narrow" pitchFamily="34" charset="0"/>
                <a:ea typeface="+mj-ea"/>
                <a:cs typeface="+mj-cs"/>
              </a:rPr>
            </a:br>
            <a:r>
              <a:rPr kumimoji="0" lang="fr-FR" sz="2000" b="1" i="0" u="none" strike="noStrike" kern="1200" cap="none" spc="0" normalizeH="0" noProof="0" dirty="0" smtClean="0">
                <a:ln>
                  <a:noFill/>
                </a:ln>
                <a:solidFill>
                  <a:srgbClr val="7030A0"/>
                </a:solidFill>
                <a:effectLst>
                  <a:outerShdw blurRad="53975" dist="22860" dir="5400000" algn="tl" rotWithShape="0">
                    <a:srgbClr val="000000">
                      <a:alpha val="55000"/>
                    </a:srgbClr>
                  </a:outerShdw>
                </a:effectLst>
                <a:uLnTx/>
                <a:uFillTx/>
                <a:latin typeface="Arial Narrow" pitchFamily="34" charset="0"/>
                <a:ea typeface="+mj-ea"/>
                <a:cs typeface="+mj-cs"/>
              </a:rPr>
              <a:t>               </a:t>
            </a:r>
            <a:r>
              <a:rPr lang="fr-FR" sz="2000" b="1" dirty="0" smtClean="0">
                <a:solidFill>
                  <a:srgbClr val="7030A0"/>
                </a:solidFill>
                <a:effectLst>
                  <a:outerShdw blurRad="53975" dist="22860" dir="5400000" algn="tl" rotWithShape="0">
                    <a:srgbClr val="000000">
                      <a:alpha val="55000"/>
                    </a:srgbClr>
                  </a:outerShdw>
                </a:effectLst>
                <a:latin typeface="Arial Narrow" pitchFamily="34" charset="0"/>
                <a:ea typeface="+mj-ea"/>
                <a:cs typeface="+mj-cs"/>
              </a:rPr>
              <a:t>c</a:t>
            </a:r>
            <a:r>
              <a:rPr kumimoji="0" lang="fr-FR" sz="2000" b="1" i="0" u="none" strike="noStrike" kern="1200" cap="none" spc="0" normalizeH="0" baseline="0" noProof="0" dirty="0" smtClean="0">
                <a:ln>
                  <a:noFill/>
                </a:ln>
                <a:solidFill>
                  <a:srgbClr val="7030A0"/>
                </a:solidFill>
                <a:effectLst>
                  <a:outerShdw blurRad="53975" dist="22860" dir="5400000" algn="tl" rotWithShape="0">
                    <a:srgbClr val="000000">
                      <a:alpha val="55000"/>
                    </a:srgbClr>
                  </a:outerShdw>
                </a:effectLst>
                <a:uLnTx/>
                <a:uFillTx/>
                <a:latin typeface="Arial Narrow" pitchFamily="34" charset="0"/>
                <a:ea typeface="+mj-ea"/>
                <a:cs typeface="+mj-cs"/>
              </a:rPr>
              <a:t>) Evaluation de la conformité</a:t>
            </a:r>
            <a:br>
              <a:rPr kumimoji="0" lang="fr-FR" sz="2000" b="1" i="0" u="none" strike="noStrike" kern="1200" cap="none" spc="0" normalizeH="0" baseline="0" noProof="0" dirty="0" smtClean="0">
                <a:ln>
                  <a:noFill/>
                </a:ln>
                <a:solidFill>
                  <a:srgbClr val="7030A0"/>
                </a:solidFill>
                <a:effectLst>
                  <a:outerShdw blurRad="53975" dist="22860" dir="5400000" algn="tl" rotWithShape="0">
                    <a:srgbClr val="000000">
                      <a:alpha val="55000"/>
                    </a:srgbClr>
                  </a:outerShdw>
                </a:effectLst>
                <a:uLnTx/>
                <a:uFillTx/>
                <a:latin typeface="Arial Narrow" pitchFamily="34" charset="0"/>
                <a:ea typeface="+mj-ea"/>
                <a:cs typeface="+mj-cs"/>
              </a:rPr>
            </a:br>
            <a:r>
              <a:rPr kumimoji="0" lang="fr-FR" sz="2000" b="1" i="0" u="none" strike="noStrike" kern="1200" cap="none" spc="0" normalizeH="0" baseline="0" noProof="0" dirty="0" smtClean="0">
                <a:ln>
                  <a:noFill/>
                </a:ln>
                <a:solidFill>
                  <a:srgbClr val="7030A0"/>
                </a:solidFill>
                <a:effectLst>
                  <a:outerShdw blurRad="53975" dist="22860" dir="5400000" algn="tl" rotWithShape="0">
                    <a:srgbClr val="000000">
                      <a:alpha val="55000"/>
                    </a:srgbClr>
                  </a:outerShdw>
                </a:effectLst>
                <a:uLnTx/>
                <a:uFillTx/>
                <a:latin typeface="Arial Narrow" pitchFamily="34" charset="0"/>
                <a:ea typeface="+mj-ea"/>
                <a:cs typeface="+mj-cs"/>
              </a:rPr>
              <a:t>               d) Accréditation</a:t>
            </a:r>
            <a:r>
              <a:rPr kumimoji="0" lang="fr-FR" b="1" i="0" u="none" strike="noStrike" kern="1200" cap="none" spc="0" normalizeH="0" baseline="0" noProof="0" dirty="0" smtClean="0">
                <a:ln>
                  <a:noFill/>
                </a:ln>
                <a:solidFill>
                  <a:srgbClr val="0070C0"/>
                </a:solidFill>
                <a:effectLst>
                  <a:outerShdw blurRad="53975" dist="22860" dir="5400000" algn="tl" rotWithShape="0">
                    <a:srgbClr val="000000">
                      <a:alpha val="55000"/>
                    </a:srgbClr>
                  </a:outerShdw>
                </a:effectLst>
                <a:uLnTx/>
                <a:uFillTx/>
                <a:latin typeface="Arial Narrow" pitchFamily="34" charset="0"/>
                <a:ea typeface="+mj-ea"/>
                <a:cs typeface="+mj-cs"/>
              </a:rPr>
              <a:t/>
            </a:r>
            <a:br>
              <a:rPr kumimoji="0" lang="fr-FR" b="1" i="0" u="none" strike="noStrike" kern="1200" cap="none" spc="0" normalizeH="0" baseline="0" noProof="0" dirty="0" smtClean="0">
                <a:ln>
                  <a:noFill/>
                </a:ln>
                <a:solidFill>
                  <a:srgbClr val="0070C0"/>
                </a:solidFill>
                <a:effectLst>
                  <a:outerShdw blurRad="53975" dist="22860" dir="5400000" algn="tl" rotWithShape="0">
                    <a:srgbClr val="000000">
                      <a:alpha val="55000"/>
                    </a:srgbClr>
                  </a:outerShdw>
                </a:effectLst>
                <a:uLnTx/>
                <a:uFillTx/>
                <a:latin typeface="Arial Narrow" pitchFamily="34" charset="0"/>
                <a:ea typeface="+mj-ea"/>
                <a:cs typeface="+mj-cs"/>
              </a:rPr>
            </a:br>
            <a:endParaRPr kumimoji="0" lang="fr-FR" b="1" i="0" u="none" strike="noStrike" kern="1200" cap="none" spc="0" normalizeH="0" baseline="0" noProof="0" dirty="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Arial Narrow" pitchFamily="34" charset="0"/>
              <a:ea typeface="+mj-ea"/>
              <a:cs typeface="+mj-cs"/>
            </a:endParaRPr>
          </a:p>
        </p:txBody>
      </p:sp>
      <p:sp>
        <p:nvSpPr>
          <p:cNvPr id="5" name="Titre 4"/>
          <p:cNvSpPr txBox="1">
            <a:spLocks/>
          </p:cNvSpPr>
          <p:nvPr/>
        </p:nvSpPr>
        <p:spPr bwMode="auto">
          <a:xfrm>
            <a:off x="428596" y="4857736"/>
            <a:ext cx="8286808" cy="1643098"/>
          </a:xfrm>
          <a:prstGeom prst="rect">
            <a:avLst/>
          </a:prstGeom>
          <a:solidFill>
            <a:schemeClr val="accent1">
              <a:lumMod val="60000"/>
              <a:lumOff val="40000"/>
            </a:schemeClr>
          </a:solidFill>
          <a:ln>
            <a:miter lim="800000"/>
            <a:headEnd/>
            <a:tailEnd/>
          </a:ln>
        </p:spPr>
        <p:txBody>
          <a:bodyPr vert="horz" wrap="square" lIns="91440" tIns="45720" rIns="91440" bIns="45720" numCol="1" anchor="t" anchorCtr="0" compatLnSpc="1">
            <a:prstTxWarp prst="textNoShape">
              <a:avLst/>
            </a:prstTxWarp>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2500" b="1" i="0" u="none" strike="noStrike" kern="1200" cap="none" spc="0" normalizeH="0" baseline="0" noProof="0" dirty="0" smtClean="0">
                <a:ln>
                  <a:noFill/>
                </a:ln>
                <a:effectLst>
                  <a:outerShdw blurRad="53975" dist="22860" dir="5400000" algn="tl" rotWithShape="0">
                    <a:srgbClr val="000000">
                      <a:alpha val="55000"/>
                    </a:srgbClr>
                  </a:outerShdw>
                </a:effectLst>
                <a:uLnTx/>
                <a:uFillTx/>
                <a:latin typeface="Arial Narrow" pitchFamily="34" charset="0"/>
                <a:ea typeface="+mj-ea"/>
                <a:cs typeface="+mj-cs"/>
              </a:rPr>
              <a:t>3) CONCLUSION </a:t>
            </a:r>
            <a:r>
              <a:rPr kumimoji="0" lang="fr-FR" sz="3200" b="1" i="0" u="none" strike="noStrike" kern="1200" cap="none" spc="0" normalizeH="0" baseline="0" noProof="0" dirty="0" smtClean="0">
                <a:ln>
                  <a:noFill/>
                </a:ln>
                <a:effectLst>
                  <a:outerShdw blurRad="53975" dist="22860" dir="5400000" algn="tl" rotWithShape="0">
                    <a:srgbClr val="000000">
                      <a:alpha val="55000"/>
                    </a:srgbClr>
                  </a:outerShdw>
                </a:effectLst>
                <a:uLnTx/>
                <a:uFillTx/>
                <a:latin typeface="Arial Narrow" pitchFamily="34" charset="0"/>
                <a:ea typeface="+mj-ea"/>
                <a:cs typeface="+mj-cs"/>
              </a:rPr>
              <a:t/>
            </a:r>
            <a:br>
              <a:rPr kumimoji="0" lang="fr-FR" sz="3200" b="1" i="0" u="none" strike="noStrike" kern="1200" cap="none" spc="0" normalizeH="0" baseline="0" noProof="0" dirty="0" smtClean="0">
                <a:ln>
                  <a:noFill/>
                </a:ln>
                <a:effectLst>
                  <a:outerShdw blurRad="53975" dist="22860" dir="5400000" algn="tl" rotWithShape="0">
                    <a:srgbClr val="000000">
                      <a:alpha val="55000"/>
                    </a:srgbClr>
                  </a:outerShdw>
                </a:effectLst>
                <a:uLnTx/>
                <a:uFillTx/>
                <a:latin typeface="Arial Narrow" pitchFamily="34" charset="0"/>
                <a:ea typeface="+mj-ea"/>
                <a:cs typeface="+mj-cs"/>
              </a:rPr>
            </a:br>
            <a:r>
              <a:rPr kumimoji="0" lang="fr-FR" sz="3200" b="1" i="0" u="none" strike="noStrike" kern="1200" cap="none" spc="0" normalizeH="0" baseline="0" noProof="0" dirty="0" smtClean="0">
                <a:ln>
                  <a:noFill/>
                </a:ln>
                <a:effectLst>
                  <a:outerShdw blurRad="53975" dist="22860" dir="5400000" algn="tl" rotWithShape="0">
                    <a:srgbClr val="000000">
                      <a:alpha val="55000"/>
                    </a:srgbClr>
                  </a:outerShdw>
                </a:effectLst>
                <a:uLnTx/>
                <a:uFillTx/>
                <a:latin typeface="Arial Narrow" pitchFamily="34" charset="0"/>
                <a:ea typeface="+mj-ea"/>
                <a:cs typeface="+mj-cs"/>
              </a:rPr>
              <a:t>         </a:t>
            </a:r>
            <a:r>
              <a:rPr kumimoji="0" lang="fr-FR" sz="2000" b="1" i="0" u="none" strike="noStrike" kern="1200" cap="none" spc="0" normalizeH="0" baseline="0" noProof="0" dirty="0" smtClean="0">
                <a:ln>
                  <a:noFill/>
                </a:ln>
                <a:effectLst>
                  <a:outerShdw blurRad="53975" dist="22860" dir="5400000" algn="tl" rotWithShape="0">
                    <a:srgbClr val="000000">
                      <a:alpha val="55000"/>
                    </a:srgbClr>
                  </a:outerShdw>
                </a:effectLst>
                <a:uLnTx/>
                <a:uFillTx/>
                <a:latin typeface="Arial Narrow" pitchFamily="34" charset="0"/>
                <a:ea typeface="+mj-ea"/>
                <a:cs typeface="+mj-cs"/>
              </a:rPr>
              <a:t>a) Structures d’appui à l’INQ et au commerce</a:t>
            </a:r>
            <a:br>
              <a:rPr kumimoji="0" lang="fr-FR" sz="2000" b="1" i="0" u="none" strike="noStrike" kern="1200" cap="none" spc="0" normalizeH="0" baseline="0" noProof="0" dirty="0" smtClean="0">
                <a:ln>
                  <a:noFill/>
                </a:ln>
                <a:effectLst>
                  <a:outerShdw blurRad="53975" dist="22860" dir="5400000" algn="tl" rotWithShape="0">
                    <a:srgbClr val="000000">
                      <a:alpha val="55000"/>
                    </a:srgbClr>
                  </a:outerShdw>
                </a:effectLst>
                <a:uLnTx/>
                <a:uFillTx/>
                <a:latin typeface="Arial Narrow" pitchFamily="34" charset="0"/>
                <a:ea typeface="+mj-ea"/>
                <a:cs typeface="+mj-cs"/>
              </a:rPr>
            </a:br>
            <a:r>
              <a:rPr kumimoji="0" lang="fr-FR" sz="2000" b="1" i="0" u="none" strike="noStrike" kern="1200" cap="none" spc="0" normalizeH="0" baseline="0" noProof="0" dirty="0" smtClean="0">
                <a:ln>
                  <a:noFill/>
                </a:ln>
                <a:effectLst>
                  <a:outerShdw blurRad="53975" dist="22860" dir="5400000" algn="tl" rotWithShape="0">
                    <a:srgbClr val="000000">
                      <a:alpha val="55000"/>
                    </a:srgbClr>
                  </a:outerShdw>
                </a:effectLst>
                <a:uLnTx/>
                <a:uFillTx/>
                <a:latin typeface="Arial Narrow" pitchFamily="34" charset="0"/>
                <a:ea typeface="+mj-ea"/>
                <a:cs typeface="+mj-cs"/>
              </a:rPr>
              <a:t>              b) L’ANOR et/ou autres organismes?</a:t>
            </a:r>
            <a:endParaRPr kumimoji="0" lang="fr-FR" sz="2400" b="1" i="0" u="none" strike="noStrike" kern="1200" cap="none" spc="0" normalizeH="0" baseline="0" noProof="0" dirty="0">
              <a:ln>
                <a:noFill/>
              </a:ln>
              <a:effectLst>
                <a:outerShdw blurRad="53975" dist="22860" dir="5400000" algn="tl" rotWithShape="0">
                  <a:srgbClr val="000000">
                    <a:alpha val="55000"/>
                  </a:srgbClr>
                </a:outerShdw>
              </a:effectLst>
              <a:uLnTx/>
              <a:uFillTx/>
              <a:latin typeface="Arial Narrow" pitchFamily="34" charset="0"/>
              <a:ea typeface="+mj-ea"/>
              <a:cs typeface="+mj-cs"/>
            </a:endParaRPr>
          </a:p>
        </p:txBody>
      </p:sp>
      <p:sp>
        <p:nvSpPr>
          <p:cNvPr id="7" name="Titre 4"/>
          <p:cNvSpPr txBox="1">
            <a:spLocks/>
          </p:cNvSpPr>
          <p:nvPr/>
        </p:nvSpPr>
        <p:spPr bwMode="auto">
          <a:xfrm>
            <a:off x="2285984" y="428604"/>
            <a:ext cx="4643470" cy="71436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4000" b="1" dirty="0" smtClean="0">
                <a:solidFill>
                  <a:srgbClr val="C00000"/>
                </a:solidFill>
                <a:effectLst>
                  <a:outerShdw blurRad="53975" dist="22860" dir="5400000" algn="tl" rotWithShape="0">
                    <a:srgbClr val="000000">
                      <a:alpha val="55000"/>
                    </a:srgbClr>
                  </a:outerShdw>
                </a:effectLst>
                <a:latin typeface="Arial Narrow" pitchFamily="34" charset="0"/>
                <a:ea typeface="+mj-ea"/>
                <a:cs typeface="+mj-cs"/>
              </a:rPr>
              <a:t>PLAN</a:t>
            </a:r>
            <a: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t/>
            </a:r>
            <a:b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br>
            <a: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t> </a:t>
            </a:r>
            <a:b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br>
            <a: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t/>
            </a:r>
            <a:b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br>
            <a:endParaRPr kumimoji="0" lang="fr-FR" sz="4000" b="1" i="0" u="none" strike="noStrike" kern="1200" cap="none" spc="0" normalizeH="0" baseline="0" noProof="0" dirty="0">
              <a:ln>
                <a:noFill/>
              </a:ln>
              <a:solidFill>
                <a:srgbClr val="C00000"/>
              </a:solidFill>
              <a:effectLst>
                <a:outerShdw blurRad="53975" dist="22860" dir="5400000" algn="tl" rotWithShape="0">
                  <a:srgbClr val="000000">
                    <a:alpha val="55000"/>
                  </a:srgbClr>
                </a:outerShdw>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4"/>
          <p:cNvSpPr>
            <a:spLocks noGrp="1"/>
          </p:cNvSpPr>
          <p:nvPr>
            <p:ph type="ctrTitle"/>
          </p:nvPr>
        </p:nvSpPr>
        <p:spPr bwMode="auto">
          <a:xfrm>
            <a:off x="585788" y="571480"/>
            <a:ext cx="7700988" cy="500066"/>
          </a:xfrm>
          <a:noFill/>
          <a:ln>
            <a:miter lim="800000"/>
            <a:headEnd/>
            <a:tailEnd/>
          </a:ln>
        </p:spPr>
        <p:txBody>
          <a:bodyPr vert="horz" wrap="square" lIns="91440" tIns="45720" rIns="91440" bIns="45720" numCol="1" anchor="t" anchorCtr="0" compatLnSpc="1">
            <a:prstTxWarp prst="textNoShape">
              <a:avLst/>
            </a:prstTxWarp>
            <a:noAutofit/>
          </a:bodyPr>
          <a:lstStyle/>
          <a:p>
            <a:pPr algn="ctr"/>
            <a:r>
              <a:rPr lang="fr-FR" sz="3600" b="1" dirty="0" smtClean="0">
                <a:solidFill>
                  <a:srgbClr val="C00000"/>
                </a:solidFill>
                <a:latin typeface="Arial Narrow" pitchFamily="34" charset="0"/>
              </a:rPr>
              <a:t>COMPOSANTES D’UNE INQ</a:t>
            </a:r>
            <a:r>
              <a:rPr lang="fr-FR" sz="3600" b="1" dirty="0" smtClean="0">
                <a:solidFill>
                  <a:srgbClr val="C00000"/>
                </a:solidFill>
              </a:rPr>
              <a:t> </a:t>
            </a:r>
            <a:endParaRPr lang="fr-FR" sz="3600" dirty="0" smtClean="0">
              <a:solidFill>
                <a:srgbClr val="C00000"/>
              </a:solidFill>
            </a:endParaRPr>
          </a:p>
        </p:txBody>
      </p:sp>
      <p:sp>
        <p:nvSpPr>
          <p:cNvPr id="10" name="Espace réservé du pied de page 9"/>
          <p:cNvSpPr>
            <a:spLocks noGrp="1"/>
          </p:cNvSpPr>
          <p:nvPr>
            <p:ph type="ftr" sz="quarter" idx="11"/>
          </p:nvPr>
        </p:nvSpPr>
        <p:spPr/>
        <p:txBody>
          <a:bodyPr/>
          <a:lstStyle/>
          <a:p>
            <a:pPr>
              <a:defRPr/>
            </a:pPr>
            <a:r>
              <a:rPr lang="fr-FR" dirty="0"/>
              <a:t>Yaoundé, le 10 octobre 2012</a:t>
            </a:r>
          </a:p>
        </p:txBody>
      </p:sp>
      <p:sp>
        <p:nvSpPr>
          <p:cNvPr id="8195" name="Text Box 6"/>
          <p:cNvSpPr txBox="1">
            <a:spLocks noChangeArrowheads="1"/>
          </p:cNvSpPr>
          <p:nvPr/>
        </p:nvSpPr>
        <p:spPr bwMode="auto">
          <a:xfrm>
            <a:off x="428596" y="1785926"/>
            <a:ext cx="4500562" cy="1276350"/>
          </a:xfrm>
          <a:prstGeom prst="rect">
            <a:avLst/>
          </a:prstGeom>
          <a:solidFill>
            <a:schemeClr val="accent2">
              <a:lumMod val="60000"/>
              <a:lumOff val="40000"/>
            </a:schemeClr>
          </a:solidFill>
          <a:ln w="9525">
            <a:solidFill>
              <a:srgbClr val="FFFFFF"/>
            </a:solidFill>
            <a:miter lim="800000"/>
            <a:headEnd/>
            <a:tailEnd/>
          </a:ln>
        </p:spPr>
        <p:txBody>
          <a:bodyPr/>
          <a:lstStyle/>
          <a:p>
            <a:pPr algn="ctr">
              <a:spcAft>
                <a:spcPts val="1000"/>
              </a:spcAft>
              <a:defRPr/>
            </a:pPr>
            <a:r>
              <a:rPr lang="fr-FR" sz="1600" b="1" dirty="0" smtClean="0">
                <a:solidFill>
                  <a:srgbClr val="C00000"/>
                </a:solidFill>
                <a:latin typeface="Arial Narrow" pitchFamily="34" charset="0"/>
              </a:rPr>
              <a:t>MÉTROLOGIE</a:t>
            </a:r>
          </a:p>
          <a:p>
            <a:pPr>
              <a:spcAft>
                <a:spcPts val="1000"/>
              </a:spcAft>
              <a:buFont typeface="Wingdings" pitchFamily="2" charset="2"/>
              <a:buChar char="q"/>
              <a:defRPr/>
            </a:pPr>
            <a:r>
              <a:rPr lang="fr-FR" sz="1600" dirty="0" smtClean="0">
                <a:latin typeface="Arial Narrow" pitchFamily="34" charset="0"/>
              </a:rPr>
              <a:t>Création </a:t>
            </a:r>
            <a:r>
              <a:rPr lang="fr-FR" sz="1600" dirty="0">
                <a:latin typeface="Arial Narrow" pitchFamily="34" charset="0"/>
              </a:rPr>
              <a:t>de mesure exactes, fiables, </a:t>
            </a:r>
            <a:r>
              <a:rPr lang="fr-FR" sz="1600" dirty="0" err="1">
                <a:latin typeface="Arial Narrow" pitchFamily="34" charset="0"/>
              </a:rPr>
              <a:t>traçable</a:t>
            </a:r>
            <a:r>
              <a:rPr lang="fr-FR" sz="1600" dirty="0">
                <a:latin typeface="Arial Narrow" pitchFamily="34" charset="0"/>
              </a:rPr>
              <a:t> (Base pour les exigences de performance dans les normes)</a:t>
            </a:r>
          </a:p>
          <a:p>
            <a:pPr>
              <a:spcAft>
                <a:spcPts val="1000"/>
              </a:spcAft>
              <a:buFont typeface="Wingdings" pitchFamily="2" charset="2"/>
              <a:buChar char="q"/>
              <a:defRPr/>
            </a:pPr>
            <a:r>
              <a:rPr lang="fr-FR" sz="1600" dirty="0">
                <a:latin typeface="Arial Narrow" pitchFamily="34" charset="0"/>
              </a:rPr>
              <a:t>Protection des </a:t>
            </a:r>
            <a:r>
              <a:rPr lang="fr-FR" sz="1600" dirty="0" smtClean="0">
                <a:latin typeface="Arial Narrow" pitchFamily="34" charset="0"/>
              </a:rPr>
              <a:t>consommateurs,)</a:t>
            </a:r>
            <a:endParaRPr lang="fr-FR" sz="1600" dirty="0">
              <a:latin typeface="Arial Narrow" pitchFamily="34" charset="0"/>
            </a:endParaRPr>
          </a:p>
        </p:txBody>
      </p:sp>
      <p:sp>
        <p:nvSpPr>
          <p:cNvPr id="8196" name="Text Box 7"/>
          <p:cNvSpPr txBox="1">
            <a:spLocks noChangeArrowheads="1"/>
          </p:cNvSpPr>
          <p:nvPr/>
        </p:nvSpPr>
        <p:spPr bwMode="auto">
          <a:xfrm>
            <a:off x="428596" y="5143512"/>
            <a:ext cx="4525963" cy="1276350"/>
          </a:xfrm>
          <a:prstGeom prst="rect">
            <a:avLst/>
          </a:prstGeom>
          <a:solidFill>
            <a:schemeClr val="accent1">
              <a:lumMod val="60000"/>
              <a:lumOff val="40000"/>
            </a:schemeClr>
          </a:solidFill>
          <a:ln w="9525">
            <a:solidFill>
              <a:srgbClr val="FFFFFF"/>
            </a:solidFill>
            <a:miter lim="800000"/>
            <a:headEnd/>
            <a:tailEnd/>
          </a:ln>
        </p:spPr>
        <p:txBody>
          <a:bodyPr/>
          <a:lstStyle/>
          <a:p>
            <a:pPr algn="ctr">
              <a:spcAft>
                <a:spcPts val="1000"/>
              </a:spcAft>
              <a:defRPr/>
            </a:pPr>
            <a:r>
              <a:rPr lang="fr-FR" sz="1600" b="1" dirty="0" smtClean="0">
                <a:solidFill>
                  <a:srgbClr val="C00000"/>
                </a:solidFill>
                <a:latin typeface="Arial Narrow" pitchFamily="34" charset="0"/>
              </a:rPr>
              <a:t>ACCRÉDITATION</a:t>
            </a:r>
          </a:p>
          <a:p>
            <a:pPr>
              <a:spcAft>
                <a:spcPts val="1000"/>
              </a:spcAft>
            </a:pPr>
            <a:r>
              <a:rPr lang="fr-FR" sz="1600" dirty="0" smtClean="0">
                <a:latin typeface="Arial Narrow" pitchFamily="34" charset="0"/>
              </a:rPr>
              <a:t>Démonstration </a:t>
            </a:r>
            <a:r>
              <a:rPr lang="fr-FR" sz="1600" dirty="0">
                <a:latin typeface="Arial Narrow" pitchFamily="34" charset="0"/>
              </a:rPr>
              <a:t>de la compétence des laboratoires d’essais et d’étalonnage, des organismes de certification et des organismes d’inspection</a:t>
            </a:r>
          </a:p>
        </p:txBody>
      </p:sp>
      <p:sp>
        <p:nvSpPr>
          <p:cNvPr id="2053" name="Text Box 8"/>
          <p:cNvSpPr txBox="1">
            <a:spLocks noChangeArrowheads="1"/>
          </p:cNvSpPr>
          <p:nvPr/>
        </p:nvSpPr>
        <p:spPr bwMode="auto">
          <a:xfrm>
            <a:off x="357158" y="3071810"/>
            <a:ext cx="4525963" cy="1214438"/>
          </a:xfrm>
          <a:prstGeom prst="rect">
            <a:avLst/>
          </a:prstGeom>
          <a:solidFill>
            <a:schemeClr val="accent4">
              <a:lumMod val="60000"/>
              <a:lumOff val="40000"/>
            </a:schemeClr>
          </a:solidFill>
          <a:ln w="9525">
            <a:solidFill>
              <a:srgbClr val="FFFFFF"/>
            </a:solidFill>
            <a:miter lim="800000"/>
            <a:headEnd/>
            <a:tailEnd/>
          </a:ln>
        </p:spPr>
        <p:txBody>
          <a:bodyPr/>
          <a:lstStyle/>
          <a:p>
            <a:pPr algn="ctr">
              <a:spcAft>
                <a:spcPts val="1000"/>
              </a:spcAft>
              <a:defRPr/>
            </a:pPr>
            <a:r>
              <a:rPr lang="fr-FR" sz="1600" b="1" dirty="0" smtClean="0">
                <a:solidFill>
                  <a:srgbClr val="C00000"/>
                </a:solidFill>
                <a:latin typeface="Arial Narrow" pitchFamily="34" charset="0"/>
              </a:rPr>
              <a:t>NORMALISATION</a:t>
            </a:r>
            <a:endParaRPr lang="fr-FR" sz="1600" dirty="0" smtClean="0">
              <a:solidFill>
                <a:srgbClr val="C00000"/>
              </a:solidFill>
              <a:latin typeface="Arial Narrow" pitchFamily="34" charset="0"/>
            </a:endParaRPr>
          </a:p>
          <a:p>
            <a:pPr>
              <a:buFont typeface="Wingdings" pitchFamily="2" charset="2"/>
              <a:buChar char="q"/>
              <a:defRPr/>
            </a:pPr>
            <a:r>
              <a:rPr lang="fr-FR" sz="1600" dirty="0" smtClean="0">
                <a:latin typeface="Arial Narrow" pitchFamily="34" charset="0"/>
              </a:rPr>
              <a:t>     </a:t>
            </a:r>
            <a:r>
              <a:rPr lang="fr-FR" sz="1600" dirty="0">
                <a:latin typeface="Arial Narrow" pitchFamily="34" charset="0"/>
              </a:rPr>
              <a:t>Elaboration de normes</a:t>
            </a:r>
          </a:p>
          <a:p>
            <a:pPr>
              <a:buFont typeface="Wingdings" pitchFamily="2" charset="2"/>
              <a:buChar char="q"/>
              <a:defRPr/>
            </a:pPr>
            <a:r>
              <a:rPr lang="fr-FR" sz="1600" dirty="0">
                <a:latin typeface="Arial Narrow" pitchFamily="34" charset="0"/>
              </a:rPr>
              <a:t>     Liens avec les ONN régionales et internationales . .</a:t>
            </a:r>
          </a:p>
          <a:p>
            <a:pPr>
              <a:spcAft>
                <a:spcPts val="1000"/>
              </a:spcAft>
              <a:buFont typeface="Wingdings" pitchFamily="2" charset="2"/>
              <a:buChar char="Ø"/>
              <a:defRPr/>
            </a:pPr>
            <a:r>
              <a:rPr lang="fr-FR" sz="1600" b="1" dirty="0">
                <a:solidFill>
                  <a:schemeClr val="accent6">
                    <a:lumMod val="50000"/>
                  </a:schemeClr>
                </a:solidFill>
                <a:latin typeface="Arial Narrow" pitchFamily="34" charset="0"/>
              </a:rPr>
              <a:t> </a:t>
            </a:r>
            <a:r>
              <a:rPr lang="fr-FR" sz="1600" b="1" dirty="0" smtClean="0">
                <a:solidFill>
                  <a:schemeClr val="accent6">
                    <a:lumMod val="50000"/>
                  </a:schemeClr>
                </a:solidFill>
                <a:latin typeface="Arial Narrow" pitchFamily="34" charset="0"/>
              </a:rPr>
              <a:t>    </a:t>
            </a:r>
            <a:r>
              <a:rPr lang="fr-FR" sz="1600" b="1" dirty="0" smtClean="0">
                <a:solidFill>
                  <a:srgbClr val="7030A0"/>
                </a:solidFill>
                <a:latin typeface="Arial Narrow" pitchFamily="34" charset="0"/>
              </a:rPr>
              <a:t>Les </a:t>
            </a:r>
            <a:r>
              <a:rPr lang="fr-FR" sz="1600" b="1" dirty="0">
                <a:solidFill>
                  <a:srgbClr val="7030A0"/>
                </a:solidFill>
                <a:latin typeface="Arial Narrow" pitchFamily="34" charset="0"/>
              </a:rPr>
              <a:t>normes facilitent le commerce</a:t>
            </a:r>
            <a:r>
              <a:rPr lang="fr-FR" sz="1600" dirty="0">
                <a:latin typeface="Arial Narrow" pitchFamily="34" charset="0"/>
              </a:rPr>
              <a:t>.</a:t>
            </a:r>
          </a:p>
        </p:txBody>
      </p:sp>
      <p:sp>
        <p:nvSpPr>
          <p:cNvPr id="8198" name="Text Box 9"/>
          <p:cNvSpPr txBox="1">
            <a:spLocks noChangeArrowheads="1"/>
          </p:cNvSpPr>
          <p:nvPr/>
        </p:nvSpPr>
        <p:spPr bwMode="auto">
          <a:xfrm>
            <a:off x="403197" y="4286250"/>
            <a:ext cx="4525963" cy="714375"/>
          </a:xfrm>
          <a:prstGeom prst="rect">
            <a:avLst/>
          </a:prstGeom>
          <a:solidFill>
            <a:schemeClr val="accent6">
              <a:lumMod val="60000"/>
              <a:lumOff val="40000"/>
            </a:schemeClr>
          </a:solidFill>
          <a:ln w="9525">
            <a:solidFill>
              <a:srgbClr val="FFFFFF"/>
            </a:solidFill>
            <a:miter lim="800000"/>
            <a:headEnd/>
            <a:tailEnd/>
          </a:ln>
        </p:spPr>
        <p:txBody>
          <a:bodyPr/>
          <a:lstStyle/>
          <a:p>
            <a:pPr algn="ctr">
              <a:spcAft>
                <a:spcPts val="1000"/>
              </a:spcAft>
              <a:defRPr/>
            </a:pPr>
            <a:r>
              <a:rPr lang="fr-FR" sz="1600" b="1" dirty="0" smtClean="0">
                <a:solidFill>
                  <a:srgbClr val="C00000"/>
                </a:solidFill>
                <a:latin typeface="Arial Narrow" pitchFamily="34" charset="0"/>
              </a:rPr>
              <a:t>EVALUATION DE LA CONFORMITÉ</a:t>
            </a:r>
          </a:p>
          <a:p>
            <a:pPr>
              <a:spcAft>
                <a:spcPts val="1000"/>
              </a:spcAft>
            </a:pPr>
            <a:r>
              <a:rPr lang="fr-FR" sz="1600" dirty="0" smtClean="0">
                <a:latin typeface="Arial Narrow" pitchFamily="34" charset="0"/>
              </a:rPr>
              <a:t>   Inspections, </a:t>
            </a:r>
            <a:r>
              <a:rPr lang="fr-FR" sz="1600" dirty="0">
                <a:latin typeface="Arial Narrow" pitchFamily="34" charset="0"/>
              </a:rPr>
              <a:t>essais, certification</a:t>
            </a:r>
          </a:p>
        </p:txBody>
      </p:sp>
      <p:sp>
        <p:nvSpPr>
          <p:cNvPr id="8199" name="Text Box 10"/>
          <p:cNvSpPr txBox="1">
            <a:spLocks noChangeArrowheads="1"/>
          </p:cNvSpPr>
          <p:nvPr/>
        </p:nvSpPr>
        <p:spPr bwMode="auto">
          <a:xfrm>
            <a:off x="6500826" y="1785926"/>
            <a:ext cx="2357467" cy="3500462"/>
          </a:xfrm>
          <a:prstGeom prst="rect">
            <a:avLst/>
          </a:prstGeom>
          <a:solidFill>
            <a:schemeClr val="accent3">
              <a:lumMod val="75000"/>
            </a:schemeClr>
          </a:solidFill>
          <a:ln w="9525">
            <a:solidFill>
              <a:srgbClr val="FFFFFF"/>
            </a:solidFill>
            <a:miter lim="800000"/>
            <a:headEnd/>
            <a:tailEnd/>
          </a:ln>
        </p:spPr>
        <p:txBody>
          <a:bodyPr/>
          <a:lstStyle/>
          <a:p>
            <a:pPr algn="ctr">
              <a:spcAft>
                <a:spcPts val="1000"/>
              </a:spcAft>
            </a:pPr>
            <a:r>
              <a:rPr lang="fr-FR" sz="1600" b="1" dirty="0" smtClean="0">
                <a:solidFill>
                  <a:schemeClr val="bg1"/>
                </a:solidFill>
                <a:latin typeface="Arial Narrow" pitchFamily="34" charset="0"/>
              </a:rPr>
              <a:t>SYSTÈME COMMERCIAL EFFICACE</a:t>
            </a:r>
          </a:p>
          <a:p>
            <a:pPr algn="ctr">
              <a:spcAft>
                <a:spcPts val="1000"/>
              </a:spcAft>
            </a:pPr>
            <a:endParaRPr lang="fr-FR" sz="1600" b="1" dirty="0">
              <a:latin typeface="Arial Narrow" pitchFamily="34" charset="0"/>
            </a:endParaRPr>
          </a:p>
          <a:p>
            <a:pPr>
              <a:spcAft>
                <a:spcPts val="1000"/>
              </a:spcAft>
              <a:buFont typeface="Wingdings" pitchFamily="2" charset="2"/>
              <a:buChar char="v"/>
            </a:pPr>
            <a:r>
              <a:rPr lang="fr-FR" sz="1600" b="1" dirty="0">
                <a:latin typeface="Arial Narrow" pitchFamily="34" charset="0"/>
              </a:rPr>
              <a:t>  Nouveaux parts de </a:t>
            </a:r>
            <a:r>
              <a:rPr lang="fr-FR" sz="1600" b="1" dirty="0" smtClean="0">
                <a:latin typeface="Arial Narrow" pitchFamily="34" charset="0"/>
              </a:rPr>
              <a:t>   marché</a:t>
            </a:r>
            <a:endParaRPr lang="fr-FR" sz="1600" b="1" dirty="0">
              <a:latin typeface="Arial Narrow" pitchFamily="34" charset="0"/>
            </a:endParaRPr>
          </a:p>
          <a:p>
            <a:pPr>
              <a:spcAft>
                <a:spcPts val="1000"/>
              </a:spcAft>
              <a:buFont typeface="Wingdings" pitchFamily="2" charset="2"/>
              <a:buChar char="v"/>
            </a:pPr>
            <a:endParaRPr lang="fr-FR" sz="1600" b="1" dirty="0">
              <a:latin typeface="Arial Narrow" pitchFamily="34" charset="0"/>
            </a:endParaRPr>
          </a:p>
          <a:p>
            <a:pPr>
              <a:spcAft>
                <a:spcPts val="1000"/>
              </a:spcAft>
              <a:buFont typeface="Wingdings" pitchFamily="2" charset="2"/>
              <a:buChar char="v"/>
            </a:pPr>
            <a:r>
              <a:rPr lang="fr-FR" sz="1600" b="1" dirty="0">
                <a:latin typeface="Arial Narrow" pitchFamily="34" charset="0"/>
              </a:rPr>
              <a:t> </a:t>
            </a:r>
            <a:r>
              <a:rPr lang="fr-FR" sz="1600" b="1" dirty="0" smtClean="0">
                <a:latin typeface="Arial Narrow" pitchFamily="34" charset="0"/>
              </a:rPr>
              <a:t>Productivité</a:t>
            </a:r>
            <a:endParaRPr lang="fr-FR" sz="1600" b="1" dirty="0">
              <a:latin typeface="Arial Narrow" pitchFamily="34" charset="0"/>
            </a:endParaRPr>
          </a:p>
          <a:p>
            <a:pPr>
              <a:spcAft>
                <a:spcPts val="1000"/>
              </a:spcAft>
              <a:buFont typeface="Wingdings" pitchFamily="2" charset="2"/>
              <a:buChar char="v"/>
            </a:pPr>
            <a:endParaRPr lang="fr-FR" sz="1600" b="1" dirty="0">
              <a:latin typeface="Arial Narrow" pitchFamily="34" charset="0"/>
            </a:endParaRPr>
          </a:p>
          <a:p>
            <a:pPr>
              <a:spcAft>
                <a:spcPts val="1000"/>
              </a:spcAft>
              <a:buFont typeface="Wingdings" pitchFamily="2" charset="2"/>
              <a:buChar char="v"/>
            </a:pPr>
            <a:r>
              <a:rPr lang="fr-FR" sz="1600" b="1" dirty="0" smtClean="0">
                <a:latin typeface="Arial Narrow" pitchFamily="34" charset="0"/>
              </a:rPr>
              <a:t>Création d’emplois</a:t>
            </a:r>
          </a:p>
          <a:p>
            <a:pPr>
              <a:spcAft>
                <a:spcPts val="1000"/>
              </a:spcAft>
              <a:buFont typeface="Wingdings" pitchFamily="2" charset="2"/>
              <a:buChar char="v"/>
            </a:pPr>
            <a:endParaRPr lang="fr-FR" sz="1600" b="1" dirty="0" smtClean="0">
              <a:latin typeface="Arial Narrow" pitchFamily="34" charset="0"/>
            </a:endParaRPr>
          </a:p>
          <a:p>
            <a:pPr>
              <a:spcAft>
                <a:spcPts val="1000"/>
              </a:spcAft>
              <a:buFont typeface="Wingdings" pitchFamily="2" charset="2"/>
              <a:buChar char="v"/>
            </a:pPr>
            <a:endParaRPr lang="fr-FR" sz="1600" b="1" dirty="0" smtClean="0">
              <a:latin typeface="Arial Narrow" pitchFamily="34" charset="0"/>
            </a:endParaRPr>
          </a:p>
          <a:p>
            <a:pPr>
              <a:spcAft>
                <a:spcPts val="1000"/>
              </a:spcAft>
            </a:pPr>
            <a:r>
              <a:rPr lang="fr-FR" sz="2400" b="1" dirty="0" smtClean="0">
                <a:solidFill>
                  <a:srgbClr val="FF0000"/>
                </a:solidFill>
                <a:latin typeface="Arial Narrow" pitchFamily="34" charset="0"/>
              </a:rPr>
              <a:t>   CROISSANCE</a:t>
            </a:r>
            <a:endParaRPr lang="fr-FR" sz="2400" b="1" dirty="0">
              <a:solidFill>
                <a:srgbClr val="FF0000"/>
              </a:solidFill>
              <a:latin typeface="Arial Narrow" pitchFamily="34" charset="0"/>
            </a:endParaRPr>
          </a:p>
        </p:txBody>
      </p:sp>
      <p:sp>
        <p:nvSpPr>
          <p:cNvPr id="30" name="Isosceles Triangle 29"/>
          <p:cNvSpPr/>
          <p:nvPr/>
        </p:nvSpPr>
        <p:spPr>
          <a:xfrm rot="5400000">
            <a:off x="3464696" y="3321858"/>
            <a:ext cx="4572011" cy="1500188"/>
          </a:xfrm>
          <a:prstGeom prst="triangle">
            <a:avLst>
              <a:gd name="adj" fmla="val 5043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Flèche vers le bas 10"/>
          <p:cNvSpPr/>
          <p:nvPr/>
        </p:nvSpPr>
        <p:spPr>
          <a:xfrm>
            <a:off x="7572396" y="5357826"/>
            <a:ext cx="188595" cy="285752"/>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19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0-#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199"/>
                                        </p:tgtEl>
                                        <p:attrNameLst>
                                          <p:attrName>style.visibility</p:attrName>
                                        </p:attrNameLst>
                                      </p:cBhvr>
                                      <p:to>
                                        <p:strVal val="visible"/>
                                      </p:to>
                                    </p:set>
                                    <p:anim calcmode="lin" valueType="num">
                                      <p:cBhvr additive="base">
                                        <p:cTn id="29" dur="500" fill="hold"/>
                                        <p:tgtEl>
                                          <p:spTgt spid="8199"/>
                                        </p:tgtEl>
                                        <p:attrNameLst>
                                          <p:attrName>ppt_x</p:attrName>
                                        </p:attrNameLst>
                                      </p:cBhvr>
                                      <p:tavLst>
                                        <p:tav tm="0">
                                          <p:val>
                                            <p:strVal val="#ppt_x"/>
                                          </p:val>
                                        </p:tav>
                                        <p:tav tm="100000">
                                          <p:val>
                                            <p:strVal val="#ppt_x"/>
                                          </p:val>
                                        </p:tav>
                                      </p:tavLst>
                                    </p:anim>
                                    <p:anim calcmode="lin" valueType="num">
                                      <p:cBhvr additive="base">
                                        <p:cTn id="30" dur="500" fill="hold"/>
                                        <p:tgtEl>
                                          <p:spTgt spid="81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p:bldP spid="2053" grpId="0" animBg="1"/>
      <p:bldP spid="8198" grpId="0" animBg="1"/>
      <p:bldP spid="8199" grpId="0" animBg="1"/>
      <p:bldP spid="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idx="1"/>
          </p:nvPr>
        </p:nvSpPr>
        <p:spPr>
          <a:xfrm>
            <a:off x="428596" y="5214950"/>
            <a:ext cx="8286808" cy="1071570"/>
          </a:xfrm>
          <a:solidFill>
            <a:schemeClr val="accent4">
              <a:lumMod val="40000"/>
              <a:lumOff val="60000"/>
            </a:schemeClr>
          </a:solidFill>
        </p:spPr>
        <p:txBody>
          <a:bodyPr>
            <a:noAutofit/>
          </a:bodyPr>
          <a:lstStyle/>
          <a:p>
            <a:pPr>
              <a:buFont typeface="Arial" charset="0"/>
              <a:buNone/>
              <a:defRPr/>
            </a:pPr>
            <a:r>
              <a:rPr lang="fr-FR" sz="1800" b="1" dirty="0" smtClean="0">
                <a:solidFill>
                  <a:schemeClr val="accent6">
                    <a:lumMod val="50000"/>
                  </a:schemeClr>
                </a:solidFill>
              </a:rPr>
              <a:t>	</a:t>
            </a:r>
            <a:r>
              <a:rPr lang="fr-FR" sz="1800" b="1" i="1" u="sng" dirty="0" smtClean="0">
                <a:solidFill>
                  <a:srgbClr val="C00000"/>
                </a:solidFill>
              </a:rPr>
              <a:t>NB</a:t>
            </a:r>
            <a:r>
              <a:rPr lang="fr-FR" sz="1800" i="1" dirty="0" smtClean="0">
                <a:solidFill>
                  <a:srgbClr val="002060"/>
                </a:solidFill>
              </a:rPr>
              <a:t> </a:t>
            </a:r>
            <a:r>
              <a:rPr lang="fr-FR" sz="1600" i="1" dirty="0" smtClean="0">
                <a:solidFill>
                  <a:srgbClr val="002060"/>
                </a:solidFill>
              </a:rPr>
              <a:t>L'indépendance n'est pas une qualité dans l'absolu mais un préalable nécessaire à l’impartialité et à l'intégrité des organismes et celle de son personnel.</a:t>
            </a:r>
          </a:p>
          <a:p>
            <a:pPr>
              <a:buFont typeface="Arial" charset="0"/>
              <a:buNone/>
              <a:defRPr/>
            </a:pPr>
            <a:endParaRPr lang="fr-FR" sz="1800" dirty="0" smtClean="0">
              <a:solidFill>
                <a:srgbClr val="002060"/>
              </a:solidFill>
            </a:endParaRPr>
          </a:p>
          <a:p>
            <a:pPr>
              <a:defRPr/>
            </a:pPr>
            <a:endParaRPr lang="fr-FR" sz="1800" dirty="0"/>
          </a:p>
        </p:txBody>
      </p:sp>
      <p:sp>
        <p:nvSpPr>
          <p:cNvPr id="4" name="Espace réservé du pied de page 3"/>
          <p:cNvSpPr>
            <a:spLocks noGrp="1"/>
          </p:cNvSpPr>
          <p:nvPr>
            <p:ph type="ftr" sz="quarter" idx="11"/>
          </p:nvPr>
        </p:nvSpPr>
        <p:spPr/>
        <p:txBody>
          <a:bodyPr/>
          <a:lstStyle/>
          <a:p>
            <a:pPr>
              <a:defRPr/>
            </a:pPr>
            <a:r>
              <a:rPr lang="fr-FR"/>
              <a:t>Yaoundé, le 10 octobre 2012</a:t>
            </a:r>
          </a:p>
        </p:txBody>
      </p:sp>
      <p:graphicFrame>
        <p:nvGraphicFramePr>
          <p:cNvPr id="6" name="Diagramme 5"/>
          <p:cNvGraphicFramePr/>
          <p:nvPr/>
        </p:nvGraphicFramePr>
        <p:xfrm>
          <a:off x="-285784" y="357166"/>
          <a:ext cx="9715568" cy="47069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graphicEl>
                                              <a:dgm id="{AE70ABC5-EC9F-41D1-98F9-1DDFD1531AD8}"/>
                                            </p:graphicEl>
                                          </p:spTgt>
                                        </p:tgtEl>
                                        <p:attrNameLst>
                                          <p:attrName>style.visibility</p:attrName>
                                        </p:attrNameLst>
                                      </p:cBhvr>
                                      <p:to>
                                        <p:strVal val="visible"/>
                                      </p:to>
                                    </p:set>
                                    <p:animEffect transition="in" filter="wipe(down)">
                                      <p:cBhvr>
                                        <p:cTn id="7" dur="500"/>
                                        <p:tgtEl>
                                          <p:spTgt spid="6">
                                            <p:graphicEl>
                                              <a:dgm id="{AE70ABC5-EC9F-41D1-98F9-1DDFD1531AD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graphicEl>
                                              <a:dgm id="{7F29A0DC-016C-4F12-AA14-AB45E4BEE991}"/>
                                            </p:graphicEl>
                                          </p:spTgt>
                                        </p:tgtEl>
                                        <p:attrNameLst>
                                          <p:attrName>style.visibility</p:attrName>
                                        </p:attrNameLst>
                                      </p:cBhvr>
                                      <p:to>
                                        <p:strVal val="visible"/>
                                      </p:to>
                                    </p:set>
                                    <p:animEffect transition="in" filter="wipe(down)">
                                      <p:cBhvr>
                                        <p:cTn id="12" dur="500"/>
                                        <p:tgtEl>
                                          <p:spTgt spid="6">
                                            <p:graphicEl>
                                              <a:dgm id="{7F29A0DC-016C-4F12-AA14-AB45E4BEE991}"/>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graphicEl>
                                              <a:dgm id="{07E42F41-5487-4BA7-9604-A195B84FB8CC}"/>
                                            </p:graphicEl>
                                          </p:spTgt>
                                        </p:tgtEl>
                                        <p:attrNameLst>
                                          <p:attrName>style.visibility</p:attrName>
                                        </p:attrNameLst>
                                      </p:cBhvr>
                                      <p:to>
                                        <p:strVal val="visible"/>
                                      </p:to>
                                    </p:set>
                                    <p:animEffect transition="in" filter="wipe(down)">
                                      <p:cBhvr>
                                        <p:cTn id="15" dur="500"/>
                                        <p:tgtEl>
                                          <p:spTgt spid="6">
                                            <p:graphicEl>
                                              <a:dgm id="{07E42F41-5487-4BA7-9604-A195B84FB8CC}"/>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
                                            <p:graphicEl>
                                              <a:dgm id="{81D49C8F-67B2-4D2C-9D7F-7A363E0A88D6}"/>
                                            </p:graphicEl>
                                          </p:spTgt>
                                        </p:tgtEl>
                                        <p:attrNameLst>
                                          <p:attrName>style.visibility</p:attrName>
                                        </p:attrNameLst>
                                      </p:cBhvr>
                                      <p:to>
                                        <p:strVal val="visible"/>
                                      </p:to>
                                    </p:set>
                                    <p:animEffect transition="in" filter="wipe(down)">
                                      <p:cBhvr>
                                        <p:cTn id="20" dur="500"/>
                                        <p:tgtEl>
                                          <p:spTgt spid="6">
                                            <p:graphicEl>
                                              <a:dgm id="{81D49C8F-67B2-4D2C-9D7F-7A363E0A88D6}"/>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graphicEl>
                                              <a:dgm id="{7F9929A2-93BA-4ABA-8669-0E7B39C15FC7}"/>
                                            </p:graphicEl>
                                          </p:spTgt>
                                        </p:tgtEl>
                                        <p:attrNameLst>
                                          <p:attrName>style.visibility</p:attrName>
                                        </p:attrNameLst>
                                      </p:cBhvr>
                                      <p:to>
                                        <p:strVal val="visible"/>
                                      </p:to>
                                    </p:set>
                                    <p:animEffect transition="in" filter="wipe(down)">
                                      <p:cBhvr>
                                        <p:cTn id="23" dur="500"/>
                                        <p:tgtEl>
                                          <p:spTgt spid="6">
                                            <p:graphicEl>
                                              <a:dgm id="{7F9929A2-93BA-4ABA-8669-0E7B39C15FC7}"/>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6">
                                            <p:graphicEl>
                                              <a:dgm id="{5B2C7B87-9D14-4563-9339-7E1F8ED80DD3}"/>
                                            </p:graphicEl>
                                          </p:spTgt>
                                        </p:tgtEl>
                                        <p:attrNameLst>
                                          <p:attrName>style.visibility</p:attrName>
                                        </p:attrNameLst>
                                      </p:cBhvr>
                                      <p:to>
                                        <p:strVal val="visible"/>
                                      </p:to>
                                    </p:set>
                                    <p:animEffect transition="in" filter="wipe(down)">
                                      <p:cBhvr>
                                        <p:cTn id="28" dur="500"/>
                                        <p:tgtEl>
                                          <p:spTgt spid="6">
                                            <p:graphicEl>
                                              <a:dgm id="{5B2C7B87-9D14-4563-9339-7E1F8ED80DD3}"/>
                                            </p:graphic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
                                            <p:graphicEl>
                                              <a:dgm id="{16F7B39B-4C7E-40E9-BFBE-37BBAD3670BA}"/>
                                            </p:graphicEl>
                                          </p:spTgt>
                                        </p:tgtEl>
                                        <p:attrNameLst>
                                          <p:attrName>style.visibility</p:attrName>
                                        </p:attrNameLst>
                                      </p:cBhvr>
                                      <p:to>
                                        <p:strVal val="visible"/>
                                      </p:to>
                                    </p:set>
                                    <p:animEffect transition="in" filter="wipe(down)">
                                      <p:cBhvr>
                                        <p:cTn id="31" dur="500"/>
                                        <p:tgtEl>
                                          <p:spTgt spid="6">
                                            <p:graphicEl>
                                              <a:dgm id="{16F7B39B-4C7E-40E9-BFBE-37BBAD3670BA}"/>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5">
                                            <p:bg/>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Graphic spid="6" grpId="0">
        <p:bldSub>
          <a:bldDgm bld="lvl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pied de page 11"/>
          <p:cNvSpPr>
            <a:spLocks noGrp="1"/>
          </p:cNvSpPr>
          <p:nvPr>
            <p:ph type="ftr" sz="quarter" idx="11"/>
          </p:nvPr>
        </p:nvSpPr>
        <p:spPr>
          <a:xfrm>
            <a:off x="1000153" y="6421461"/>
            <a:ext cx="7572375" cy="365125"/>
          </a:xfrm>
        </p:spPr>
        <p:txBody>
          <a:bodyPr/>
          <a:lstStyle/>
          <a:p>
            <a:pPr eaLnBrk="0" hangingPunct="0">
              <a:defRPr/>
            </a:pPr>
            <a:r>
              <a:rPr lang="fr-FR" sz="1200" b="1" dirty="0">
                <a:solidFill>
                  <a:srgbClr val="C00000"/>
                </a:solidFill>
                <a:latin typeface="Agency FB" pitchFamily="34" charset="0"/>
              </a:rPr>
              <a:t>Forum  national sur la qualité et la normalisation,                                                                    </a:t>
            </a:r>
            <a:r>
              <a:rPr lang="fr-FR" sz="1200" b="1" dirty="0">
                <a:solidFill>
                  <a:schemeClr val="tx1"/>
                </a:solidFill>
                <a:latin typeface="Agency FB" pitchFamily="34" charset="0"/>
              </a:rPr>
              <a:t>Yaoundé, Hilton Hôtel, le10 octobre 2012</a:t>
            </a:r>
          </a:p>
        </p:txBody>
      </p:sp>
      <p:sp>
        <p:nvSpPr>
          <p:cNvPr id="7" name="Titre 4"/>
          <p:cNvSpPr txBox="1">
            <a:spLocks/>
          </p:cNvSpPr>
          <p:nvPr/>
        </p:nvSpPr>
        <p:spPr bwMode="auto">
          <a:xfrm>
            <a:off x="1142976" y="428604"/>
            <a:ext cx="7143800" cy="71436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3200" b="1" dirty="0" smtClean="0">
                <a:solidFill>
                  <a:srgbClr val="C00000"/>
                </a:solidFill>
                <a:effectLst>
                  <a:outerShdw blurRad="53975" dist="22860" dir="5400000" algn="tl" rotWithShape="0">
                    <a:srgbClr val="000000">
                      <a:alpha val="55000"/>
                    </a:srgbClr>
                  </a:outerShdw>
                </a:effectLst>
                <a:latin typeface="Arial Narrow" pitchFamily="34" charset="0"/>
                <a:ea typeface="+mj-ea"/>
                <a:cs typeface="+mj-cs"/>
              </a:rPr>
              <a:t>DSCE</a:t>
            </a:r>
            <a: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t/>
            </a:r>
            <a:b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br>
            <a: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t> </a:t>
            </a:r>
            <a:b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br>
            <a: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t/>
            </a:r>
            <a:br>
              <a:rPr kumimoji="0" lang="fr-FR" sz="40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mj-lt"/>
                <a:ea typeface="+mj-ea"/>
                <a:cs typeface="+mj-cs"/>
              </a:rPr>
            </a:br>
            <a:endParaRPr kumimoji="0" lang="fr-FR" sz="4000" b="1" i="0" u="none" strike="noStrike" kern="1200" cap="none" spc="0" normalizeH="0" baseline="0" noProof="0" dirty="0">
              <a:ln>
                <a:noFill/>
              </a:ln>
              <a:solidFill>
                <a:srgbClr val="C00000"/>
              </a:solidFill>
              <a:effectLst>
                <a:outerShdw blurRad="53975" dist="22860" dir="5400000" algn="tl" rotWithShape="0">
                  <a:srgbClr val="000000">
                    <a:alpha val="55000"/>
                  </a:srgbClr>
                </a:outerShdw>
              </a:effectLst>
              <a:uLnTx/>
              <a:uFillTx/>
              <a:latin typeface="+mj-lt"/>
              <a:ea typeface="+mj-ea"/>
              <a:cs typeface="+mj-cs"/>
            </a:endParaRPr>
          </a:p>
        </p:txBody>
      </p:sp>
      <p:sp>
        <p:nvSpPr>
          <p:cNvPr id="8" name="Titre 7"/>
          <p:cNvSpPr>
            <a:spLocks noGrp="1"/>
          </p:cNvSpPr>
          <p:nvPr>
            <p:ph type="ctrTitle"/>
          </p:nvPr>
        </p:nvSpPr>
        <p:spPr>
          <a:xfrm>
            <a:off x="357158" y="1214422"/>
            <a:ext cx="8358246" cy="2434584"/>
          </a:xfrm>
        </p:spPr>
        <p:txBody>
          <a:bodyPr/>
          <a:lstStyle/>
          <a:p>
            <a:endParaRPr lang="fr-FR" dirty="0"/>
          </a:p>
        </p:txBody>
      </p:sp>
      <p:graphicFrame>
        <p:nvGraphicFramePr>
          <p:cNvPr id="9" name="Tableau 8"/>
          <p:cNvGraphicFramePr>
            <a:graphicFrameLocks noGrp="1"/>
          </p:cNvGraphicFramePr>
          <p:nvPr/>
        </p:nvGraphicFramePr>
        <p:xfrm>
          <a:off x="500034" y="1000108"/>
          <a:ext cx="8215370" cy="5760720"/>
        </p:xfrm>
        <a:graphic>
          <a:graphicData uri="http://schemas.openxmlformats.org/drawingml/2006/table">
            <a:tbl>
              <a:tblPr firstRow="1" bandRow="1">
                <a:tableStyleId>{5C22544A-7EE6-4342-B048-85BDC9FD1C3A}</a:tableStyleId>
              </a:tblPr>
              <a:tblGrid>
                <a:gridCol w="2960495"/>
                <a:gridCol w="5254875"/>
              </a:tblGrid>
              <a:tr h="488349">
                <a:tc>
                  <a:txBody>
                    <a:bodyPr/>
                    <a:lstStyle/>
                    <a:p>
                      <a:pPr algn="ctr"/>
                      <a:r>
                        <a:rPr lang="fr-FR" sz="2800" dirty="0" smtClean="0">
                          <a:latin typeface="Arial Narrow" pitchFamily="34" charset="0"/>
                        </a:rPr>
                        <a:t>REFERENCE</a:t>
                      </a:r>
                      <a:endParaRPr lang="fr-FR" sz="2800" dirty="0">
                        <a:latin typeface="Arial Narrow" pitchFamily="34" charset="0"/>
                      </a:endParaRPr>
                    </a:p>
                  </a:txBody>
                  <a:tcPr/>
                </a:tc>
                <a:tc>
                  <a:txBody>
                    <a:bodyPr/>
                    <a:lstStyle/>
                    <a:p>
                      <a:pPr algn="ctr"/>
                      <a:r>
                        <a:rPr lang="fr-FR" sz="2800" dirty="0" smtClean="0">
                          <a:latin typeface="Arial Narrow" pitchFamily="34" charset="0"/>
                        </a:rPr>
                        <a:t> STRATEGIE</a:t>
                      </a:r>
                      <a:endParaRPr lang="fr-FR" sz="2800" dirty="0">
                        <a:latin typeface="Arial Narrow" pitchFamily="34" charset="0"/>
                      </a:endParaRPr>
                    </a:p>
                  </a:txBody>
                  <a:tcPr/>
                </a:tc>
              </a:tr>
              <a:tr h="16948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fr-FR" sz="1800" b="1" i="1" kern="1200" dirty="0" smtClean="0">
                        <a:solidFill>
                          <a:schemeClr val="dk1"/>
                        </a:solidFill>
                        <a:latin typeface="Arial Narrow"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fr-FR" sz="1800" b="1" i="1" kern="1200" dirty="0" smtClean="0">
                          <a:solidFill>
                            <a:schemeClr val="dk1"/>
                          </a:solidFill>
                          <a:latin typeface="Arial Narrow" pitchFamily="34" charset="0"/>
                          <a:ea typeface="+mn-ea"/>
                          <a:cs typeface="+mn-cs"/>
                        </a:rPr>
                        <a:t>3.2 Modernisation de l’appareil de production</a:t>
                      </a:r>
                      <a:endParaRPr kumimoji="0" lang="fr-FR" sz="1800" kern="1200" dirty="0" smtClean="0">
                        <a:solidFill>
                          <a:schemeClr val="dk1"/>
                        </a:solidFill>
                        <a:latin typeface="Arial Narrow" pitchFamily="34" charset="0"/>
                        <a:ea typeface="+mn-ea"/>
                        <a:cs typeface="+mn-cs"/>
                      </a:endParaRPr>
                    </a:p>
                    <a:p>
                      <a:endParaRPr lang="fr-FR" dirty="0">
                        <a:latin typeface="Arial Narrow" pitchFamily="34" charset="0"/>
                      </a:endParaRPr>
                    </a:p>
                  </a:txBody>
                  <a:tcPr/>
                </a:tc>
                <a:tc>
                  <a:txBody>
                    <a:bodyPr/>
                    <a:lstStyle/>
                    <a:p>
                      <a:endParaRPr kumimoji="0" lang="fr-FR" sz="1600" kern="1200" dirty="0" smtClean="0">
                        <a:solidFill>
                          <a:schemeClr val="accent2">
                            <a:lumMod val="75000"/>
                          </a:schemeClr>
                        </a:solidFill>
                        <a:latin typeface="Arial Narrow" pitchFamily="34" charset="0"/>
                        <a:ea typeface="+mn-ea"/>
                        <a:cs typeface="+mn-cs"/>
                      </a:endParaRPr>
                    </a:p>
                    <a:p>
                      <a:r>
                        <a:rPr kumimoji="0" lang="fr-FR" sz="2000" kern="1200" dirty="0" smtClean="0">
                          <a:solidFill>
                            <a:schemeClr val="accent2">
                              <a:lumMod val="75000"/>
                            </a:schemeClr>
                          </a:solidFill>
                          <a:latin typeface="Arial Narrow" pitchFamily="34" charset="0"/>
                          <a:ea typeface="+mn-ea"/>
                          <a:cs typeface="+mn-cs"/>
                        </a:rPr>
                        <a:t>Vaste programme d’accroissement de la production agricole en vue de satisfaire non seulement les besoins alimentaires des populations, mais également des agro-industries</a:t>
                      </a:r>
                    </a:p>
                    <a:p>
                      <a:endParaRPr lang="fr-FR" sz="1600" dirty="0">
                        <a:solidFill>
                          <a:schemeClr val="accent2">
                            <a:lumMod val="75000"/>
                          </a:schemeClr>
                        </a:solidFill>
                        <a:latin typeface="Arial Narrow" pitchFamily="34" charset="0"/>
                      </a:endParaRPr>
                    </a:p>
                  </a:txBody>
                  <a:tcPr/>
                </a:tc>
              </a:tr>
              <a:tr h="29013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fr-FR" sz="1400" b="1" i="1" kern="1200" dirty="0" smtClean="0">
                        <a:solidFill>
                          <a:srgbClr val="002060"/>
                        </a:solidFill>
                        <a:latin typeface="Arial Narrow"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fr-FR" sz="1400" b="1" i="1" kern="1200" dirty="0" smtClean="0">
                        <a:solidFill>
                          <a:srgbClr val="002060"/>
                        </a:solidFill>
                        <a:latin typeface="Arial Narrow"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fr-FR" sz="1400" b="1" i="1" kern="1200" dirty="0" smtClean="0">
                        <a:solidFill>
                          <a:srgbClr val="002060"/>
                        </a:solidFill>
                        <a:latin typeface="Arial Narrow"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0" lang="fr-FR" sz="1400" b="1" i="1" kern="1200" dirty="0" smtClean="0">
                        <a:solidFill>
                          <a:srgbClr val="002060"/>
                        </a:solidFill>
                        <a:latin typeface="Arial Narrow"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fr-FR" sz="1800" b="1" i="1" kern="1200" dirty="0" smtClean="0">
                          <a:solidFill>
                            <a:schemeClr val="dk1"/>
                          </a:solidFill>
                          <a:latin typeface="Arial Narrow" pitchFamily="34" charset="0"/>
                          <a:ea typeface="+mn-ea"/>
                          <a:cs typeface="+mn-cs"/>
                        </a:rPr>
                        <a:t>3.4 Intégration régionale et diversification des échanges commerciaux</a:t>
                      </a:r>
                    </a:p>
                    <a:p>
                      <a:endParaRPr lang="fr-FR" dirty="0">
                        <a:latin typeface="Arial Narrow" pitchFamily="34" charset="0"/>
                      </a:endParaRPr>
                    </a:p>
                  </a:txBody>
                  <a:tcPr/>
                </a:tc>
                <a:tc>
                  <a:txBody>
                    <a:bodyPr/>
                    <a:lstStyle/>
                    <a:p>
                      <a:endParaRPr kumimoji="0" lang="fr-FR" sz="1600" kern="1200" dirty="0" smtClean="0">
                        <a:solidFill>
                          <a:srgbClr val="003399"/>
                        </a:solidFill>
                        <a:latin typeface="Arial Narrow" pitchFamily="34" charset="0"/>
                        <a:ea typeface="+mn-ea"/>
                        <a:cs typeface="+mn-cs"/>
                      </a:endParaRPr>
                    </a:p>
                    <a:p>
                      <a:r>
                        <a:rPr kumimoji="0" lang="fr-FR" sz="2000" kern="1200" dirty="0" smtClean="0">
                          <a:solidFill>
                            <a:srgbClr val="003399"/>
                          </a:solidFill>
                          <a:latin typeface="Arial Narrow" pitchFamily="34" charset="0"/>
                          <a:ea typeface="+mn-ea"/>
                          <a:cs typeface="+mn-cs"/>
                        </a:rPr>
                        <a:t>Soutenir une croissance durable et créatrice d’emplois…:</a:t>
                      </a:r>
                    </a:p>
                    <a:p>
                      <a:endParaRPr kumimoji="0" lang="fr-FR" sz="2000" kern="1200" dirty="0" smtClean="0">
                        <a:solidFill>
                          <a:srgbClr val="003399"/>
                        </a:solidFill>
                        <a:latin typeface="Arial Narrow" pitchFamily="34" charset="0"/>
                        <a:ea typeface="+mn-ea"/>
                        <a:cs typeface="+mn-cs"/>
                      </a:endParaRPr>
                    </a:p>
                    <a:p>
                      <a:pPr>
                        <a:buFont typeface="Wingdings" pitchFamily="2" charset="2"/>
                        <a:buChar char="v"/>
                      </a:pPr>
                      <a:r>
                        <a:rPr kumimoji="0" lang="fr-FR" sz="2000" kern="1200" dirty="0" smtClean="0">
                          <a:solidFill>
                            <a:srgbClr val="003399"/>
                          </a:solidFill>
                          <a:latin typeface="Arial Narrow" pitchFamily="34" charset="0"/>
                          <a:ea typeface="+mn-ea"/>
                          <a:cs typeface="+mn-cs"/>
                        </a:rPr>
                        <a:t> diversification des échanges commerciaux</a:t>
                      </a:r>
                    </a:p>
                    <a:p>
                      <a:pPr>
                        <a:buFont typeface="Wingdings" pitchFamily="2" charset="2"/>
                        <a:buChar char="v"/>
                      </a:pPr>
                      <a:endParaRPr kumimoji="0" lang="fr-FR" sz="2000" kern="1200" dirty="0" smtClean="0">
                        <a:solidFill>
                          <a:srgbClr val="003399"/>
                        </a:solidFill>
                        <a:latin typeface="Arial Narrow" pitchFamily="34" charset="0"/>
                        <a:ea typeface="+mn-ea"/>
                        <a:cs typeface="+mn-cs"/>
                      </a:endParaRPr>
                    </a:p>
                    <a:p>
                      <a:pPr>
                        <a:buFont typeface="Wingdings" pitchFamily="2" charset="2"/>
                        <a:buChar char="v"/>
                      </a:pPr>
                      <a:r>
                        <a:rPr kumimoji="0" lang="fr-FR" sz="2000" kern="1200" dirty="0" smtClean="0">
                          <a:solidFill>
                            <a:srgbClr val="003399"/>
                          </a:solidFill>
                          <a:latin typeface="Arial Narrow" pitchFamily="34" charset="0"/>
                          <a:ea typeface="+mn-ea"/>
                          <a:cs typeface="+mn-cs"/>
                        </a:rPr>
                        <a:t>intégration sous régionale et régionale</a:t>
                      </a:r>
                    </a:p>
                    <a:p>
                      <a:pPr>
                        <a:buFont typeface="Wingdings" pitchFamily="2" charset="2"/>
                        <a:buChar char="v"/>
                      </a:pPr>
                      <a:endParaRPr kumimoji="0" lang="fr-FR" sz="2000" kern="1200" dirty="0" smtClean="0">
                        <a:solidFill>
                          <a:srgbClr val="003399"/>
                        </a:solidFill>
                        <a:latin typeface="Arial Narrow" pitchFamily="34" charset="0"/>
                        <a:ea typeface="+mn-ea"/>
                        <a:cs typeface="+mn-cs"/>
                      </a:endParaRPr>
                    </a:p>
                    <a:p>
                      <a:pPr>
                        <a:buFont typeface="Wingdings" pitchFamily="2" charset="2"/>
                        <a:buChar char="v"/>
                      </a:pPr>
                      <a:r>
                        <a:rPr kumimoji="0" lang="fr-FR" sz="2000" kern="1200" baseline="0" dirty="0" smtClean="0">
                          <a:solidFill>
                            <a:srgbClr val="003399"/>
                          </a:solidFill>
                          <a:latin typeface="Arial Narrow" pitchFamily="34" charset="0"/>
                          <a:ea typeface="+mn-ea"/>
                          <a:cs typeface="+mn-cs"/>
                        </a:rPr>
                        <a:t> R</a:t>
                      </a:r>
                      <a:r>
                        <a:rPr kumimoji="0" lang="fr-FR" sz="2000" kern="1200" dirty="0" smtClean="0">
                          <a:solidFill>
                            <a:srgbClr val="003399"/>
                          </a:solidFill>
                          <a:latin typeface="Arial Narrow" pitchFamily="34" charset="0"/>
                          <a:ea typeface="+mn-ea"/>
                          <a:cs typeface="+mn-cs"/>
                        </a:rPr>
                        <a:t>echerche des débouchés dans les marchés européens, américains ou asiatiques</a:t>
                      </a:r>
                      <a:r>
                        <a:rPr kumimoji="0" lang="fr-FR" sz="1600" kern="1200" dirty="0" smtClean="0">
                          <a:solidFill>
                            <a:srgbClr val="003399"/>
                          </a:solidFill>
                          <a:latin typeface="Arial Narrow" pitchFamily="34" charset="0"/>
                          <a:ea typeface="+mn-ea"/>
                          <a:cs typeface="+mn-cs"/>
                        </a:rPr>
                        <a:t>. </a:t>
                      </a:r>
                    </a:p>
                  </a:txBody>
                  <a:tcPr/>
                </a:tc>
              </a:tr>
              <a:tr h="344717">
                <a:tc>
                  <a:txBody>
                    <a:bodyPr/>
                    <a:lstStyle/>
                    <a:p>
                      <a:endParaRPr lang="fr-FR" dirty="0"/>
                    </a:p>
                  </a:txBody>
                  <a:tcPr/>
                </a:tc>
                <a:tc>
                  <a:txBody>
                    <a:bodyPr/>
                    <a:lstStyle/>
                    <a:p>
                      <a:endParaRPr lang="fr-FR" dirty="0"/>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idx="1"/>
          </p:nvPr>
        </p:nvSpPr>
        <p:spPr>
          <a:xfrm>
            <a:off x="428596" y="3643314"/>
            <a:ext cx="8286808" cy="2714644"/>
          </a:xfrm>
          <a:solidFill>
            <a:schemeClr val="bg2">
              <a:lumMod val="75000"/>
            </a:schemeClr>
          </a:solidFill>
        </p:spPr>
        <p:txBody>
          <a:bodyPr>
            <a:noAutofit/>
          </a:bodyPr>
          <a:lstStyle/>
          <a:p>
            <a:pPr>
              <a:buFont typeface="Arial" charset="0"/>
              <a:buNone/>
              <a:defRPr/>
            </a:pPr>
            <a:r>
              <a:rPr lang="fr-FR" sz="2400" b="1" dirty="0" smtClean="0">
                <a:solidFill>
                  <a:schemeClr val="bg1"/>
                </a:solidFill>
              </a:rPr>
              <a:t>   </a:t>
            </a:r>
            <a:r>
              <a:rPr lang="fr-FR" sz="2400" b="1" dirty="0" smtClean="0">
                <a:solidFill>
                  <a:schemeClr val="bg1"/>
                </a:solidFill>
                <a:latin typeface="Arial Narrow" pitchFamily="34" charset="0"/>
              </a:rPr>
              <a:t>2) Métrologie</a:t>
            </a:r>
          </a:p>
          <a:p>
            <a:pPr>
              <a:buFont typeface="Wingdings" pitchFamily="2" charset="2"/>
              <a:buChar char="q"/>
              <a:defRPr/>
            </a:pPr>
            <a:r>
              <a:rPr lang="fr-FR" sz="2000" b="1" dirty="0" smtClean="0">
                <a:latin typeface="Arial Narrow" pitchFamily="34" charset="0"/>
              </a:rPr>
              <a:t>La loi n°2004/002 du 21 avril 2004 relative à la métrologie légale </a:t>
            </a:r>
          </a:p>
          <a:p>
            <a:pPr>
              <a:buFont typeface="Wingdings" pitchFamily="2" charset="2"/>
              <a:buChar char="q"/>
              <a:defRPr/>
            </a:pPr>
            <a:r>
              <a:rPr lang="fr-FR" sz="2000" b="1" dirty="0" smtClean="0">
                <a:latin typeface="Arial Narrow" pitchFamily="34" charset="0"/>
              </a:rPr>
              <a:t>Décret n°2005/089 du 29 mars 2005 portant organisation du Ministère du Commerce.</a:t>
            </a:r>
          </a:p>
          <a:p>
            <a:pPr>
              <a:buFont typeface="Wingdings" pitchFamily="2" charset="2"/>
              <a:buChar char="q"/>
              <a:defRPr/>
            </a:pPr>
            <a:endParaRPr lang="fr-FR" sz="1600" b="1" dirty="0" smtClean="0">
              <a:solidFill>
                <a:srgbClr val="C00000"/>
              </a:solidFill>
              <a:latin typeface="Arial Narrow" pitchFamily="34" charset="0"/>
            </a:endParaRPr>
          </a:p>
          <a:p>
            <a:pPr>
              <a:buFont typeface="Wingdings" pitchFamily="2" charset="2"/>
              <a:buChar char="q"/>
              <a:defRPr/>
            </a:pPr>
            <a:r>
              <a:rPr lang="fr-FR" sz="1600" b="1" dirty="0" smtClean="0">
                <a:solidFill>
                  <a:srgbClr val="C00000"/>
                </a:solidFill>
                <a:latin typeface="Arial Narrow" pitchFamily="34" charset="0"/>
              </a:rPr>
              <a:t>La</a:t>
            </a:r>
            <a:r>
              <a:rPr lang="fr-FR" sz="1600" dirty="0" smtClean="0">
                <a:solidFill>
                  <a:srgbClr val="C00000"/>
                </a:solidFill>
                <a:latin typeface="Arial Narrow" pitchFamily="34" charset="0"/>
              </a:rPr>
              <a:t> </a:t>
            </a:r>
            <a:r>
              <a:rPr lang="fr-FR" sz="1600" b="1" dirty="0" smtClean="0">
                <a:solidFill>
                  <a:srgbClr val="C00000"/>
                </a:solidFill>
                <a:latin typeface="Arial Narrow" pitchFamily="34" charset="0"/>
              </a:rPr>
              <a:t>métrologie scientifique est théoriquement confiée à un Institut National de Métrologie (INM)</a:t>
            </a:r>
          </a:p>
          <a:p>
            <a:pPr>
              <a:buFont typeface="Wingdings" pitchFamily="2" charset="2"/>
              <a:buChar char="q"/>
              <a:defRPr/>
            </a:pPr>
            <a:r>
              <a:rPr lang="fr-FR" sz="1600" b="1" dirty="0" smtClean="0">
                <a:solidFill>
                  <a:srgbClr val="C00000"/>
                </a:solidFill>
                <a:latin typeface="Arial Narrow" pitchFamily="34" charset="0"/>
              </a:rPr>
              <a:t>La métrologie industrielle veille à ce que les entreprises bénéficient des services de calibration et que la chaîne de traçabilité des mesures est maintenue</a:t>
            </a:r>
          </a:p>
          <a:p>
            <a:pPr>
              <a:buFont typeface="Wingdings" pitchFamily="2" charset="2"/>
              <a:buChar char="q"/>
              <a:defRPr/>
            </a:pPr>
            <a:endParaRPr lang="fr-FR" sz="1800" b="1" dirty="0" smtClean="0"/>
          </a:p>
          <a:p>
            <a:pPr>
              <a:buFont typeface="Arial" charset="0"/>
              <a:buNone/>
              <a:defRPr/>
            </a:pPr>
            <a:r>
              <a:rPr lang="fr-FR" sz="1800" b="1" dirty="0" smtClean="0">
                <a:solidFill>
                  <a:schemeClr val="accent6">
                    <a:lumMod val="50000"/>
                  </a:schemeClr>
                </a:solidFill>
              </a:rPr>
              <a:t/>
            </a:r>
            <a:br>
              <a:rPr lang="fr-FR" sz="1800" b="1" dirty="0" smtClean="0">
                <a:solidFill>
                  <a:schemeClr val="accent6">
                    <a:lumMod val="50000"/>
                  </a:schemeClr>
                </a:solidFill>
              </a:rPr>
            </a:br>
            <a:r>
              <a:rPr lang="fr-FR" sz="1800" i="1" dirty="0" smtClean="0">
                <a:solidFill>
                  <a:srgbClr val="002060"/>
                </a:solidFill>
              </a:rPr>
              <a:t>.</a:t>
            </a:r>
            <a:endParaRPr lang="fr-FR" sz="1800" dirty="0" smtClean="0">
              <a:solidFill>
                <a:srgbClr val="002060"/>
              </a:solidFill>
            </a:endParaRPr>
          </a:p>
          <a:p>
            <a:pPr>
              <a:defRPr/>
            </a:pPr>
            <a:endParaRPr lang="fr-FR" sz="1800" dirty="0"/>
          </a:p>
        </p:txBody>
      </p:sp>
      <p:sp>
        <p:nvSpPr>
          <p:cNvPr id="4" name="Espace réservé du pied de page 3"/>
          <p:cNvSpPr>
            <a:spLocks noGrp="1"/>
          </p:cNvSpPr>
          <p:nvPr>
            <p:ph type="ftr" sz="quarter" idx="11"/>
          </p:nvPr>
        </p:nvSpPr>
        <p:spPr/>
        <p:txBody>
          <a:bodyPr/>
          <a:lstStyle/>
          <a:p>
            <a:pPr>
              <a:defRPr/>
            </a:pPr>
            <a:r>
              <a:rPr lang="fr-FR"/>
              <a:t>Yaoundé, le 10 octobre 2012</a:t>
            </a:r>
          </a:p>
        </p:txBody>
      </p:sp>
      <p:sp>
        <p:nvSpPr>
          <p:cNvPr id="6" name="Titre 4"/>
          <p:cNvSpPr txBox="1">
            <a:spLocks/>
          </p:cNvSpPr>
          <p:nvPr/>
        </p:nvSpPr>
        <p:spPr>
          <a:xfrm>
            <a:off x="428597" y="1214422"/>
            <a:ext cx="8286808" cy="2357454"/>
          </a:xfrm>
          <a:prstGeom prst="rect">
            <a:avLst/>
          </a:prstGeom>
          <a:solidFill>
            <a:schemeClr val="accent2">
              <a:lumMod val="60000"/>
              <a:lumOff val="40000"/>
            </a:schemeClr>
          </a:solidFill>
        </p:spPr>
        <p:txBody>
          <a:bodyPr vert="horz" lIns="182880" tIns="91440">
            <a:noAutofit/>
          </a:bodyPr>
          <a:lstStyle/>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Arial" charset="0"/>
              <a:buNone/>
              <a:tabLst/>
              <a:defRPr/>
            </a:pPr>
            <a:r>
              <a:rPr kumimoji="0" lang="fr-FR" sz="2000" b="1" i="0" u="none" strike="noStrike" kern="1200" cap="none" spc="0" normalizeH="0" baseline="0" noProof="0" dirty="0" smtClean="0">
                <a:ln>
                  <a:noFill/>
                </a:ln>
                <a:solidFill>
                  <a:schemeClr val="accent6">
                    <a:lumMod val="50000"/>
                  </a:schemeClr>
                </a:solidFill>
                <a:effectLst/>
                <a:uLnTx/>
                <a:uFillTx/>
                <a:latin typeface="+mn-lt"/>
                <a:ea typeface="+mn-ea"/>
                <a:cs typeface="+mn-cs"/>
              </a:rPr>
              <a:t>	</a:t>
            </a:r>
            <a:r>
              <a:rPr kumimoji="0" lang="fr-FR" sz="2400" b="1" i="0" u="none" strike="noStrike" kern="1200" cap="none" spc="0" normalizeH="0" baseline="0" noProof="0" dirty="0" smtClean="0">
                <a:ln>
                  <a:noFill/>
                </a:ln>
                <a:solidFill>
                  <a:schemeClr val="bg1"/>
                </a:solidFill>
                <a:effectLst/>
                <a:uLnTx/>
                <a:uFillTx/>
                <a:latin typeface="Arial Narrow" pitchFamily="34" charset="0"/>
              </a:rPr>
              <a:t>1) Normalisation </a:t>
            </a: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Wingdings" pitchFamily="2" charset="2"/>
              <a:buChar char="q"/>
              <a:tabLst/>
              <a:defRPr/>
            </a:pPr>
            <a:r>
              <a:rPr kumimoji="0" lang="fr-FR" b="1" i="0" u="none" strike="noStrike" kern="1200" cap="none" spc="0" normalizeH="0" baseline="0" noProof="0" dirty="0" smtClean="0">
                <a:ln>
                  <a:noFill/>
                </a:ln>
                <a:solidFill>
                  <a:schemeClr val="tx1"/>
                </a:solidFill>
                <a:effectLst/>
                <a:uLnTx/>
                <a:uFillTx/>
                <a:latin typeface="Arial Narrow" pitchFamily="34" charset="0"/>
              </a:rPr>
              <a:t>Loi n° 96/11 du 5 Août 1996 relative à la Normalisation</a:t>
            </a: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Wingdings" pitchFamily="2" charset="2"/>
              <a:buChar char="q"/>
              <a:tabLst/>
              <a:defRPr/>
            </a:pPr>
            <a:r>
              <a:rPr kumimoji="0" lang="fr-FR" b="1" i="0" u="none" strike="noStrike" kern="1200" cap="none" spc="0" normalizeH="0" baseline="0" noProof="0" dirty="0" smtClean="0">
                <a:ln>
                  <a:noFill/>
                </a:ln>
                <a:solidFill>
                  <a:schemeClr val="tx1"/>
                </a:solidFill>
                <a:effectLst/>
                <a:uLnTx/>
                <a:uFillTx/>
                <a:latin typeface="Arial Narrow" pitchFamily="34" charset="0"/>
              </a:rPr>
              <a:t>Décret n°2009-296 du 17/09/09 portant création de l' Agence des Normes et de la Qualité (ANOR</a:t>
            </a:r>
            <a:r>
              <a:rPr kumimoji="0" lang="fr-FR" b="0" i="0" u="none" strike="noStrike" kern="1200" cap="none" spc="0" normalizeH="0" baseline="0" noProof="0" dirty="0" smtClean="0">
                <a:ln>
                  <a:noFill/>
                </a:ln>
                <a:solidFill>
                  <a:schemeClr val="tx1"/>
                </a:solidFill>
                <a:effectLst/>
                <a:uLnTx/>
                <a:uFillTx/>
                <a:latin typeface="Arial Narrow" pitchFamily="34" charset="0"/>
              </a:rPr>
              <a:t>)</a:t>
            </a:r>
            <a:r>
              <a:rPr kumimoji="0" lang="fr-FR" b="0" i="1" u="none" strike="noStrike" kern="1200" cap="none" spc="0" normalizeH="0" baseline="0" noProof="0" dirty="0" smtClean="0">
                <a:ln>
                  <a:noFill/>
                </a:ln>
                <a:solidFill>
                  <a:schemeClr val="tx1"/>
                </a:solidFill>
                <a:effectLst/>
                <a:uLnTx/>
                <a:uFillTx/>
                <a:latin typeface="Arial Narrow" pitchFamily="34" charset="0"/>
              </a:rPr>
              <a:t> </a:t>
            </a:r>
            <a:endParaRPr kumimoji="0" lang="fr-FR" b="0" i="1" u="none" strike="noStrike" kern="1200" cap="none" spc="0" normalizeH="0" baseline="0" noProof="0" dirty="0" smtClean="0">
              <a:ln>
                <a:noFill/>
              </a:ln>
              <a:solidFill>
                <a:schemeClr val="tx1"/>
              </a:solidFill>
              <a:effectLst/>
              <a:uLnTx/>
              <a:uFillTx/>
              <a:latin typeface="Arial Narrow" pitchFamily="34" charset="0"/>
            </a:endParaRP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Wingdings" pitchFamily="2" charset="2"/>
              <a:buChar char="q"/>
              <a:tabLst/>
              <a:defRPr/>
            </a:pPr>
            <a:r>
              <a:rPr lang="fr-FR" sz="2000" b="1" i="1" dirty="0" err="1" smtClean="0">
                <a:solidFill>
                  <a:srgbClr val="0070C0"/>
                </a:solidFill>
                <a:latin typeface="Arial Narrow" pitchFamily="34" charset="0"/>
              </a:rPr>
              <a:t>Decret</a:t>
            </a:r>
            <a:r>
              <a:rPr lang="fr-FR" sz="2000" b="1" i="1" dirty="0" smtClean="0">
                <a:solidFill>
                  <a:srgbClr val="0070C0"/>
                </a:solidFill>
                <a:latin typeface="Arial Narrow" pitchFamily="34" charset="0"/>
              </a:rPr>
              <a:t> n°2012/432 du 01/10/12 portant organisation du MINMIDT</a:t>
            </a: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Wingdings" pitchFamily="2" charset="2"/>
              <a:buChar char="q"/>
              <a:tabLst/>
              <a:defRPr/>
            </a:pPr>
            <a:r>
              <a:rPr kumimoji="0" lang="fr-FR" sz="2000" b="1" i="0" u="none" strike="noStrike" kern="1200" cap="none" spc="0" normalizeH="0" baseline="0" noProof="0" dirty="0" smtClean="0">
                <a:ln>
                  <a:noFill/>
                </a:ln>
                <a:solidFill>
                  <a:srgbClr val="0070C0"/>
                </a:solidFill>
                <a:effectLst/>
                <a:uLnTx/>
                <a:uFillTx/>
                <a:latin typeface="Arial Narrow" pitchFamily="34" charset="0"/>
              </a:rPr>
              <a:t>Titre I du suivi des normes et de la qualité;</a:t>
            </a: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Wingdings" pitchFamily="2" charset="2"/>
              <a:buChar char="q"/>
              <a:tabLst/>
              <a:defRPr/>
            </a:pPr>
            <a:r>
              <a:rPr lang="fr-FR" sz="2000" b="1" dirty="0" smtClean="0">
                <a:solidFill>
                  <a:srgbClr val="0070C0"/>
                </a:solidFill>
                <a:latin typeface="Arial Narrow" pitchFamily="34" charset="0"/>
              </a:rPr>
              <a:t>Chapitre V: Division du Développement de la qualité</a:t>
            </a:r>
            <a:r>
              <a:rPr kumimoji="0" lang="fr-FR" sz="2000" b="1" i="0" u="none" strike="noStrike" kern="1200" cap="none" spc="0" normalizeH="0" baseline="0" noProof="0" dirty="0" smtClean="0">
                <a:ln>
                  <a:noFill/>
                </a:ln>
                <a:solidFill>
                  <a:srgbClr val="0070C0"/>
                </a:solidFill>
                <a:effectLst/>
                <a:uLnTx/>
                <a:uFillTx/>
                <a:latin typeface="Arial Narrow" pitchFamily="34" charset="0"/>
              </a:rPr>
              <a:t/>
            </a:r>
            <a:br>
              <a:rPr kumimoji="0" lang="fr-FR" sz="2000" b="1" i="0" u="none" strike="noStrike" kern="1200" cap="none" spc="0" normalizeH="0" baseline="0" noProof="0" dirty="0" smtClean="0">
                <a:ln>
                  <a:noFill/>
                </a:ln>
                <a:solidFill>
                  <a:srgbClr val="0070C0"/>
                </a:solidFill>
                <a:effectLst/>
                <a:uLnTx/>
                <a:uFillTx/>
                <a:latin typeface="Arial Narrow" pitchFamily="34" charset="0"/>
              </a:rPr>
            </a:br>
            <a:r>
              <a:rPr kumimoji="0" lang="fr-FR" sz="2000" b="1" i="0" u="none" strike="noStrike" kern="1200" cap="none" spc="0" normalizeH="0" baseline="0" noProof="0" dirty="0" smtClean="0">
                <a:ln>
                  <a:noFill/>
                </a:ln>
                <a:solidFill>
                  <a:srgbClr val="0070C0"/>
                </a:solidFill>
                <a:effectLst/>
                <a:uLnTx/>
                <a:uFillTx/>
                <a:latin typeface="Arial Narrow" pitchFamily="34" charset="0"/>
              </a:rPr>
              <a:t>       	 </a:t>
            </a:r>
          </a:p>
          <a:p>
            <a:pPr marL="265176" marR="0" lvl="0" indent="-265176" algn="l" defTabSz="914400" rtl="0" eaLnBrk="1" fontAlgn="auto" latinLnBrk="0" hangingPunct="1">
              <a:lnSpc>
                <a:spcPct val="100000"/>
              </a:lnSpc>
              <a:spcBef>
                <a:spcPts val="250"/>
              </a:spcBef>
              <a:spcAft>
                <a:spcPts val="0"/>
              </a:spcAft>
              <a:buClr>
                <a:schemeClr val="accent1"/>
              </a:buClr>
              <a:buSzPct val="80000"/>
              <a:buFont typeface="Arial" charset="0"/>
              <a:buNone/>
              <a:tabLst/>
              <a:defRPr/>
            </a:pPr>
            <a:endParaRPr kumimoji="0" lang="fr-FR" sz="20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itre 4"/>
          <p:cNvSpPr txBox="1">
            <a:spLocks/>
          </p:cNvSpPr>
          <p:nvPr/>
        </p:nvSpPr>
        <p:spPr bwMode="auto">
          <a:xfrm>
            <a:off x="585788" y="571480"/>
            <a:ext cx="7700988" cy="500066"/>
          </a:xfrm>
          <a:prstGeom prst="rect">
            <a:avLst/>
          </a:prstGeom>
          <a:noFill/>
          <a:ln>
            <a:miter lim="800000"/>
            <a:headEnd/>
            <a:tailEnd/>
          </a:ln>
        </p:spPr>
        <p:txBody>
          <a:bodyPr vert="horz" wrap="square" lIns="91440" tIns="45720" rIns="91440" bIns="45720" numCol="1" anchor="t" anchorCtr="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3600" b="1" dirty="0" smtClean="0">
                <a:solidFill>
                  <a:srgbClr val="C00000"/>
                </a:solidFill>
                <a:effectLst>
                  <a:outerShdw blurRad="53975" dist="22860" dir="5400000" algn="tl" rotWithShape="0">
                    <a:srgbClr val="000000">
                      <a:alpha val="55000"/>
                    </a:srgbClr>
                  </a:outerShdw>
                </a:effectLst>
                <a:latin typeface="Arial Narrow" pitchFamily="34" charset="0"/>
                <a:ea typeface="+mj-ea"/>
                <a:cs typeface="+mj-cs"/>
              </a:rPr>
              <a:t>DIAGNOSTIC</a:t>
            </a:r>
            <a:endParaRPr kumimoji="0" lang="fr-FR" sz="3600" b="1" i="0" u="none" strike="noStrike" kern="1200" cap="none" spc="0" normalizeH="0" baseline="0" noProof="0" dirty="0" smtClean="0">
              <a:ln>
                <a:noFill/>
              </a:ln>
              <a:solidFill>
                <a:srgbClr val="C00000"/>
              </a:solidFill>
              <a:effectLst>
                <a:outerShdw blurRad="53975" dist="22860" dir="5400000" algn="tl" rotWithShape="0">
                  <a:srgbClr val="000000">
                    <a:alpha val="55000"/>
                  </a:srgbClr>
                </a:outerShdw>
              </a:effectLst>
              <a:uLnTx/>
              <a:uFillTx/>
              <a:latin typeface="Arial Narrow" pitchFamily="34"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Mé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510</TotalTime>
  <Words>715</Words>
  <Application>Microsoft Office PowerPoint</Application>
  <PresentationFormat>Affichage à l'écran (4:3)</PresentationFormat>
  <Paragraphs>193</Paragraphs>
  <Slides>16</Slides>
  <Notes>0</Notes>
  <HiddenSlides>0</HiddenSlides>
  <MMClips>0</MMClips>
  <ScaleCrop>false</ScaleCrop>
  <HeadingPairs>
    <vt:vector size="4" baseType="variant">
      <vt:variant>
        <vt:lpstr>Thème</vt:lpstr>
      </vt:variant>
      <vt:variant>
        <vt:i4>1</vt:i4>
      </vt:variant>
      <vt:variant>
        <vt:lpstr>Titres des diapositives</vt:lpstr>
      </vt:variant>
      <vt:variant>
        <vt:i4>16</vt:i4>
      </vt:variant>
    </vt:vector>
  </HeadingPairs>
  <TitlesOfParts>
    <vt:vector size="17" baseType="lpstr">
      <vt:lpstr>Aspect</vt:lpstr>
      <vt:lpstr>Diapositive 1</vt:lpstr>
      <vt:lpstr>Diapositive 2</vt:lpstr>
      <vt:lpstr>Diapositive 3</vt:lpstr>
      <vt:lpstr>OBJECTIFS :    </vt:lpstr>
      <vt:lpstr>     1) INFRASTRUCTURE NATIONALE QUALITE        a) Composantes et rôles   b)  Principes  </vt:lpstr>
      <vt:lpstr>COMPOSANTES D’UNE INQ </vt:lpstr>
      <vt:lpstr>Diapositive 7</vt:lpstr>
      <vt:lpstr>Diapositive 8</vt:lpstr>
      <vt:lpstr>Diapositive 9</vt:lpstr>
      <vt:lpstr>Diapositive 10</vt:lpstr>
      <vt:lpstr>Diapositive 11</vt:lpstr>
      <vt:lpstr>Diapositive 12</vt:lpstr>
      <vt:lpstr>Diapositive 13</vt:lpstr>
      <vt:lpstr>Diapositive 14</vt:lpstr>
      <vt:lpstr>Diapositive 15</vt:lpstr>
      <vt:lpstr>      MERCI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User</dc:creator>
  <cp:lastModifiedBy>Jean-Pierre FOKA</cp:lastModifiedBy>
  <cp:revision>43</cp:revision>
  <dcterms:created xsi:type="dcterms:W3CDTF">2012-10-03T21:17:40Z</dcterms:created>
  <dcterms:modified xsi:type="dcterms:W3CDTF">2012-10-10T10:06:31Z</dcterms:modified>
</cp:coreProperties>
</file>