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9" r:id="rId2"/>
    <p:sldId id="270" r:id="rId3"/>
    <p:sldId id="273" r:id="rId4"/>
    <p:sldId id="272" r:id="rId5"/>
    <p:sldId id="268" r:id="rId6"/>
    <p:sldId id="263" r:id="rId7"/>
    <p:sldId id="285" r:id="rId8"/>
    <p:sldId id="275" r:id="rId9"/>
    <p:sldId id="276" r:id="rId10"/>
    <p:sldId id="277" r:id="rId11"/>
    <p:sldId id="278" r:id="rId12"/>
    <p:sldId id="279" r:id="rId13"/>
    <p:sldId id="280" r:id="rId14"/>
    <p:sldId id="281" r:id="rId15"/>
    <p:sldId id="286" r:id="rId16"/>
    <p:sldId id="282" r:id="rId17"/>
    <p:sldId id="283" r:id="rId18"/>
    <p:sldId id="284" r:id="rId19"/>
  </p:sldIdLst>
  <p:sldSz cx="9144000" cy="6858000" type="screen4x3"/>
  <p:notesSz cx="7102475"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54" autoAdjust="0"/>
  </p:normalViewPr>
  <p:slideViewPr>
    <p:cSldViewPr>
      <p:cViewPr>
        <p:scale>
          <a:sx n="100" d="100"/>
          <a:sy n="100" d="100"/>
        </p:scale>
        <p:origin x="-102" y="8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3077739" cy="511731"/>
          </a:xfrm>
          <a:prstGeom prst="rect">
            <a:avLst/>
          </a:prstGeom>
        </p:spPr>
        <p:txBody>
          <a:bodyPr vert="horz" lIns="93735" tIns="46868" rIns="93735" bIns="46868" rtlCol="0"/>
          <a:lstStyle>
            <a:lvl1pPr algn="l">
              <a:defRPr sz="1200"/>
            </a:lvl1pPr>
          </a:lstStyle>
          <a:p>
            <a:endParaRPr lang="fr-FR"/>
          </a:p>
        </p:txBody>
      </p:sp>
      <p:sp>
        <p:nvSpPr>
          <p:cNvPr id="3" name="Espace réservé de la date 2"/>
          <p:cNvSpPr>
            <a:spLocks noGrp="1"/>
          </p:cNvSpPr>
          <p:nvPr>
            <p:ph type="dt" idx="1"/>
          </p:nvPr>
        </p:nvSpPr>
        <p:spPr>
          <a:xfrm>
            <a:off x="4023093" y="0"/>
            <a:ext cx="3077739" cy="511731"/>
          </a:xfrm>
          <a:prstGeom prst="rect">
            <a:avLst/>
          </a:prstGeom>
        </p:spPr>
        <p:txBody>
          <a:bodyPr vert="horz" lIns="93735" tIns="46868" rIns="93735" bIns="46868" rtlCol="0"/>
          <a:lstStyle>
            <a:lvl1pPr algn="r">
              <a:defRPr sz="1200"/>
            </a:lvl1pPr>
          </a:lstStyle>
          <a:p>
            <a:fld id="{FFF1EF1B-11E4-45AB-BCF6-AA06AF1D29CE}" type="datetimeFigureOut">
              <a:rPr lang="fr-FR" smtClean="0"/>
              <a:pPr/>
              <a:t>09/10/2012</a:t>
            </a:fld>
            <a:endParaRPr lang="fr-FR"/>
          </a:p>
        </p:txBody>
      </p:sp>
      <p:sp>
        <p:nvSpPr>
          <p:cNvPr id="4" name="Espace réservé de l'image des diapositives 3"/>
          <p:cNvSpPr>
            <a:spLocks noGrp="1" noRot="1" noChangeAspect="1"/>
          </p:cNvSpPr>
          <p:nvPr>
            <p:ph type="sldImg" idx="2"/>
          </p:nvPr>
        </p:nvSpPr>
        <p:spPr>
          <a:xfrm>
            <a:off x="993775" y="768350"/>
            <a:ext cx="5114925" cy="3835400"/>
          </a:xfrm>
          <a:prstGeom prst="rect">
            <a:avLst/>
          </a:prstGeom>
          <a:noFill/>
          <a:ln w="12700">
            <a:solidFill>
              <a:prstClr val="black"/>
            </a:solidFill>
          </a:ln>
        </p:spPr>
        <p:txBody>
          <a:bodyPr vert="horz" lIns="93735" tIns="46868" rIns="93735" bIns="46868" rtlCol="0" anchor="ctr"/>
          <a:lstStyle/>
          <a:p>
            <a:endParaRPr lang="fr-FR"/>
          </a:p>
        </p:txBody>
      </p:sp>
      <p:sp>
        <p:nvSpPr>
          <p:cNvPr id="5" name="Espace réservé des commentaires 4"/>
          <p:cNvSpPr>
            <a:spLocks noGrp="1"/>
          </p:cNvSpPr>
          <p:nvPr>
            <p:ph type="body" sz="quarter" idx="3"/>
          </p:nvPr>
        </p:nvSpPr>
        <p:spPr>
          <a:xfrm>
            <a:off x="710248" y="4861442"/>
            <a:ext cx="5681980" cy="4605577"/>
          </a:xfrm>
          <a:prstGeom prst="rect">
            <a:avLst/>
          </a:prstGeom>
        </p:spPr>
        <p:txBody>
          <a:bodyPr vert="horz" lIns="93735" tIns="46868" rIns="93735" bIns="46868"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1" y="9721107"/>
            <a:ext cx="3077739" cy="511731"/>
          </a:xfrm>
          <a:prstGeom prst="rect">
            <a:avLst/>
          </a:prstGeom>
        </p:spPr>
        <p:txBody>
          <a:bodyPr vert="horz" lIns="93735" tIns="46868" rIns="93735" bIns="46868"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4023093" y="9721107"/>
            <a:ext cx="3077739" cy="511731"/>
          </a:xfrm>
          <a:prstGeom prst="rect">
            <a:avLst/>
          </a:prstGeom>
        </p:spPr>
        <p:txBody>
          <a:bodyPr vert="horz" lIns="93735" tIns="46868" rIns="93735" bIns="46868" rtlCol="0" anchor="b"/>
          <a:lstStyle>
            <a:lvl1pPr algn="r">
              <a:defRPr sz="1200"/>
            </a:lvl1pPr>
          </a:lstStyle>
          <a:p>
            <a:fld id="{2DBDC4CF-652C-4CD6-8F64-D3737DCA884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2DBDC4CF-652C-4CD6-8F64-D3737DCA884E}" type="slidenum">
              <a:rPr lang="fr-FR" smtClean="0"/>
              <a:pPr/>
              <a:t>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512C159-3658-4028-B2A8-18B6E0001611}"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774E4A2-6EE3-4E03-BCB0-B720862D5865}"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3E662F5-1E47-45E6-A61D-73999F4D0E63}"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B495818-7BDD-4E7A-99ED-371FBE75B514}"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B3BEF41-AF53-4FCB-BD4A-890E4B212AB5}"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A593EC7-63A3-44C8-9514-8B137B3A6026}"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59099FCD-6264-418D-A413-325034E13E43}" type="datetime1">
              <a:rPr lang="fr-FR" smtClean="0"/>
              <a:pPr/>
              <a:t>09/10/2012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BE2CE9F-6CE3-4980-8E1A-59FE9E3B3DFB}" type="datetime1">
              <a:rPr lang="fr-FR" smtClean="0"/>
              <a:pPr/>
              <a:t>09/10/2012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5527EF-339A-4639-825E-3981B3C61FFB}" type="datetime1">
              <a:rPr lang="fr-FR" smtClean="0"/>
              <a:pPr/>
              <a:t>09/10/2012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70C3729-0F40-4E0B-9653-4F33C2CE5E64}"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7089AD8-FF3E-4285-AA03-D7CFF034B255}"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6E428A-90D4-46D0-A3A4-52A9384B71DD}" type="datetime1">
              <a:rPr lang="fr-FR" smtClean="0"/>
              <a:pPr/>
              <a:t>09/10/2012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136206-86FF-422E-BF35-6499AB20D898}"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sp>
        <p:nvSpPr>
          <p:cNvPr id="5" name="Titre 1"/>
          <p:cNvSpPr>
            <a:spLocks noGrp="1"/>
          </p:cNvSpPr>
          <p:nvPr>
            <p:ph type="ctrTitle"/>
          </p:nvPr>
        </p:nvSpPr>
        <p:spPr>
          <a:xfrm>
            <a:off x="2214546" y="1071546"/>
            <a:ext cx="6072230" cy="500066"/>
          </a:xfrm>
        </p:spPr>
        <p:txBody>
          <a:bodyPr>
            <a:noAutofit/>
          </a:bodyPr>
          <a:lstStyle/>
          <a:p>
            <a:r>
              <a:rPr lang="fr-FR" sz="2400" b="1" dirty="0" smtClean="0">
                <a:latin typeface="Berlin Sans FB" pitchFamily="34" charset="0"/>
              </a:rPr>
              <a:t>Démarche qualité et certification ISO</a:t>
            </a:r>
            <a:endParaRPr lang="fr-FR" sz="2400" b="1" dirty="0">
              <a:latin typeface="Berlin Sans FB" pitchFamily="34" charset="0"/>
            </a:endParaRPr>
          </a:p>
        </p:txBody>
      </p:sp>
      <p:sp>
        <p:nvSpPr>
          <p:cNvPr id="20" name="Espace réservé du numéro de diapositive 19"/>
          <p:cNvSpPr>
            <a:spLocks noGrp="1"/>
          </p:cNvSpPr>
          <p:nvPr>
            <p:ph type="sldNum" sz="quarter" idx="12"/>
          </p:nvPr>
        </p:nvSpPr>
        <p:spPr/>
        <p:txBody>
          <a:bodyPr/>
          <a:lstStyle/>
          <a:p>
            <a:fld id="{2B136206-86FF-422E-BF35-6499AB20D898}" type="slidenum">
              <a:rPr lang="fr-FR" smtClean="0"/>
              <a:pPr/>
              <a:t>1</a:t>
            </a:fld>
            <a:endParaRPr lang="fr-FR"/>
          </a:p>
        </p:txBody>
      </p:sp>
      <p:pic>
        <p:nvPicPr>
          <p:cNvPr id="13" name="Image 12" descr="C:\Documents and Settings\Chancelier\Bureau\ISO_9001.jpg"/>
          <p:cNvPicPr/>
          <p:nvPr/>
        </p:nvPicPr>
        <p:blipFill>
          <a:blip r:embed="rId3"/>
          <a:srcRect/>
          <a:stretch>
            <a:fillRect/>
          </a:stretch>
        </p:blipFill>
        <p:spPr bwMode="auto">
          <a:xfrm>
            <a:off x="2296" y="6032834"/>
            <a:ext cx="1035840" cy="468000"/>
          </a:xfrm>
          <a:prstGeom prst="rect">
            <a:avLst/>
          </a:prstGeom>
          <a:noFill/>
          <a:ln w="9525">
            <a:noFill/>
            <a:miter lim="800000"/>
            <a:headEnd/>
            <a:tailEnd/>
          </a:ln>
        </p:spPr>
      </p:pic>
      <p:sp>
        <p:nvSpPr>
          <p:cNvPr id="1031"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21" name="ZoneTexte 20"/>
          <p:cNvSpPr txBox="1"/>
          <p:nvPr/>
        </p:nvSpPr>
        <p:spPr>
          <a:xfrm>
            <a:off x="2895524" y="6625928"/>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15" name="Titre 1"/>
          <p:cNvSpPr txBox="1">
            <a:spLocks/>
          </p:cNvSpPr>
          <p:nvPr/>
        </p:nvSpPr>
        <p:spPr>
          <a:xfrm>
            <a:off x="1428728" y="2285992"/>
            <a:ext cx="6643734" cy="135732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3200" b="1" i="0" u="none" strike="noStrike" kern="1200" cap="none" spc="0" normalizeH="0" baseline="0" noProof="0" dirty="0" smtClean="0">
                <a:ln>
                  <a:noFill/>
                </a:ln>
                <a:solidFill>
                  <a:srgbClr val="0070C0"/>
                </a:solidFill>
                <a:effectLst/>
                <a:uLnTx/>
                <a:uFillTx/>
                <a:latin typeface="Copperplate Gothic Bold" pitchFamily="34" charset="0"/>
                <a:ea typeface="+mj-ea"/>
                <a:cs typeface="+mj-cs"/>
              </a:rPr>
              <a:t>Témoignage du Directeur</a:t>
            </a:r>
            <a:r>
              <a:rPr kumimoji="0" lang="fr-FR" sz="3200" b="1" i="0" u="none" strike="noStrike" kern="1200" cap="none" spc="0" normalizeH="0" noProof="0" dirty="0" smtClean="0">
                <a:ln>
                  <a:noFill/>
                </a:ln>
                <a:solidFill>
                  <a:srgbClr val="0070C0"/>
                </a:solidFill>
                <a:effectLst/>
                <a:uLnTx/>
                <a:uFillTx/>
                <a:latin typeface="Copperplate Gothic Bold" pitchFamily="34" charset="0"/>
                <a:ea typeface="+mj-ea"/>
                <a:cs typeface="+mj-cs"/>
              </a:rPr>
              <a:t> Général de ECTA-BTP Sarl</a:t>
            </a:r>
            <a:endParaRPr kumimoji="0" lang="fr-FR" sz="3200" b="1" i="0" u="none" strike="noStrike" kern="1200" cap="none" spc="0" normalizeH="0" baseline="0" noProof="0" dirty="0">
              <a:ln>
                <a:noFill/>
              </a:ln>
              <a:solidFill>
                <a:srgbClr val="0070C0"/>
              </a:solidFill>
              <a:effectLst/>
              <a:uLnTx/>
              <a:uFillTx/>
              <a:latin typeface="Copperplate Gothic Bold" pitchFamily="34" charset="0"/>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785794"/>
            <a:ext cx="8858312" cy="5715040"/>
          </a:xfrm>
        </p:spPr>
        <p:txBody>
          <a:bodyPr>
            <a:noAutofit/>
          </a:bodyPr>
          <a:lstStyle/>
          <a:p>
            <a:pPr algn="l"/>
            <a:r>
              <a:rPr lang="fr-FR" sz="1800" dirty="0" smtClean="0">
                <a:latin typeface="Berlin Sans FB" pitchFamily="34" charset="0"/>
              </a:rPr>
              <a:t>Le fonctionnement à moyen et long termes de ECTA-BTP Sarl se voit ainsi marqué à travers la </a:t>
            </a:r>
            <a:r>
              <a:rPr lang="fr-FR" sz="1800" b="1" dirty="0" smtClean="0">
                <a:latin typeface="Berlin Sans FB" pitchFamily="34" charset="0"/>
              </a:rPr>
              <a:t>réduction de ses dysfonctionnements et non-conformités, une meilleure organisation interne, un impact positif sur la rentabilité de l'entreprise.</a:t>
            </a: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De façon plus détaillée, le SMQ comporte en interne les avantages ci-dessous cités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b="1" dirty="0" smtClean="0">
                <a:latin typeface="Berlin Sans FB" pitchFamily="34" charset="0"/>
              </a:rPr>
              <a:t>a- </a:t>
            </a:r>
            <a:r>
              <a:rPr lang="fr-FR" sz="2000" b="1" dirty="0" smtClean="0">
                <a:latin typeface="Berlin Sans FB" pitchFamily="34" charset="0"/>
              </a:rPr>
              <a:t>La prévention des erreurs : </a:t>
            </a: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Le SMQ permet à notre personnel de réaliser ses tâches de façon optimale, en un coup et avec professionnalisme.</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b="1" dirty="0" smtClean="0">
                <a:latin typeface="Berlin Sans FB" pitchFamily="34" charset="0"/>
              </a:rPr>
              <a:t>b-</a:t>
            </a:r>
            <a:r>
              <a:rPr lang="fr-FR" sz="1800" dirty="0" smtClean="0">
                <a:latin typeface="Berlin Sans FB" pitchFamily="34" charset="0"/>
              </a:rPr>
              <a:t> </a:t>
            </a:r>
            <a:r>
              <a:rPr lang="fr-FR" sz="2000" b="1" dirty="0" smtClean="0">
                <a:latin typeface="Berlin Sans FB" pitchFamily="34" charset="0"/>
              </a:rPr>
              <a:t>La réduction des coûts de non-qualité : </a:t>
            </a:r>
            <a:r>
              <a:rPr lang="fr-FR" sz="1800" dirty="0" smtClean="0">
                <a:latin typeface="Berlin Sans FB" pitchFamily="34" charset="0"/>
              </a:rPr>
              <a:t>Les moyens de conception, de fabrication et de distribution n'étant pas parfaits, cela engendre parfois des défauts sur les dossiers qui se traduiront par des pertes. La non-qualité coûte cher. Puisqu'ils ne sont pas quantifiables, ses coûts sont souvent sous-estimés. La non-qualité occasionne des dépenses sous formes de mesures d'amélioration, de reprises, de retards ou de mises au rebut. </a:t>
            </a:r>
            <a:br>
              <a:rPr lang="fr-FR" sz="1800" dirty="0" smtClean="0">
                <a:latin typeface="Berlin Sans FB" pitchFamily="34" charset="0"/>
              </a:rPr>
            </a:br>
            <a:r>
              <a:rPr lang="fr-FR" sz="1800" dirty="0" smtClean="0">
                <a:latin typeface="Berlin Sans FB" pitchFamily="34" charset="0"/>
              </a:rPr>
              <a:t>Les réclamations clients occasionnent des coûts supplémentaires et une détérioration de l'image de marque. N</a:t>
            </a:r>
            <a:r>
              <a:rPr lang="fr-FR" sz="1800" b="1" dirty="0" smtClean="0">
                <a:latin typeface="Berlin Sans FB" pitchFamily="34" charset="0"/>
              </a:rPr>
              <a:t>otre système qualité jugé conforme par Veritas certification réduit de façon durable les risques suscités. </a:t>
            </a:r>
            <a:br>
              <a:rPr lang="fr-FR" sz="1800" b="1"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u="sng" dirty="0" smtClean="0">
                <a:latin typeface="Berlin Sans FB" pitchFamily="34" charset="0"/>
              </a:rPr>
              <a:t>Exemple</a:t>
            </a:r>
            <a:r>
              <a:rPr lang="fr-FR" sz="1800" dirty="0" smtClean="0">
                <a:latin typeface="Berlin Sans FB" pitchFamily="34" charset="0"/>
              </a:rPr>
              <a:t>: le taux de rejet de nos décompte est &lt; à 2% aujourd’hui avec un taux de dossiers ayant fait l’objet des réclamations  &lt; 5%</a:t>
            </a:r>
            <a:endParaRPr lang="fr-FR" sz="18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10</a:t>
            </a:fld>
            <a:endParaRPr lang="fr-FR"/>
          </a:p>
        </p:txBody>
      </p:sp>
      <p:sp>
        <p:nvSpPr>
          <p:cNvPr id="5" name="Rectangle 4"/>
          <p:cNvSpPr/>
          <p:nvPr/>
        </p:nvSpPr>
        <p:spPr>
          <a:xfrm>
            <a:off x="1928794" y="142852"/>
            <a:ext cx="6000792" cy="646331"/>
          </a:xfrm>
          <a:prstGeom prst="rect">
            <a:avLst/>
          </a:prstGeom>
        </p:spPr>
        <p:txBody>
          <a:bodyPr wrap="square">
            <a:spAutoFit/>
          </a:bodyPr>
          <a:lstStyle/>
          <a:p>
            <a:pPr lvl="0" fontAlgn="base">
              <a:lnSpc>
                <a:spcPct val="150000"/>
              </a:lnSpc>
              <a:spcBef>
                <a:spcPct val="0"/>
              </a:spcBef>
              <a:spcAft>
                <a:spcPct val="0"/>
              </a:spcAft>
            </a:pPr>
            <a:r>
              <a:rPr lang="fr-FR" sz="2400" b="1" dirty="0" smtClean="0">
                <a:latin typeface="Berlin Sans FB" pitchFamily="34" charset="0"/>
                <a:ea typeface="Times New Roman" pitchFamily="18" charset="0"/>
                <a:cs typeface="Times New Roman" pitchFamily="18" charset="0"/>
              </a:rPr>
              <a:t>A- Sur le plan interne</a:t>
            </a:r>
            <a:endParaRPr lang="fr-FR" sz="2400" dirty="0" smtClean="0">
              <a:latin typeface="Berlin Sans FB"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1285860"/>
            <a:ext cx="9001188" cy="5072098"/>
          </a:xfrm>
        </p:spPr>
        <p:txBody>
          <a:bodyPr>
            <a:noAutofit/>
          </a:bodyPr>
          <a:lstStyle/>
          <a:p>
            <a:pPr algn="l"/>
            <a:r>
              <a:rPr lang="fr-FR" sz="1800" b="1" dirty="0" smtClean="0">
                <a:latin typeface="Berlin Sans FB" pitchFamily="34" charset="0"/>
              </a:rPr>
              <a:t>c- Une meilleure planification des opérations : </a:t>
            </a:r>
            <a:r>
              <a:rPr lang="fr-FR" sz="1600" dirty="0" smtClean="0">
                <a:latin typeface="Berlin Sans FB" pitchFamily="34" charset="0"/>
              </a:rPr>
              <a:t>Nos objectifs définis chaque année sont </a:t>
            </a:r>
            <a:r>
              <a:rPr lang="fr-FR" sz="1800" dirty="0" smtClean="0">
                <a:latin typeface="Berlin Sans FB" pitchFamily="34" charset="0"/>
              </a:rPr>
              <a:t>compris par le personnel et le motivent. Les activités sont alignées et mises en œuvre de façon unifiée. </a:t>
            </a:r>
            <a:br>
              <a:rPr lang="fr-FR" sz="1800" dirty="0" smtClean="0">
                <a:latin typeface="Berlin Sans FB" pitchFamily="34" charset="0"/>
              </a:rPr>
            </a:br>
            <a:r>
              <a:rPr lang="fr-FR" sz="1800" dirty="0" smtClean="0">
                <a:latin typeface="Berlin Sans FB" pitchFamily="34" charset="0"/>
              </a:rPr>
              <a:t>Chacun sait ce qu'il a précisément à faire et comment le faire sans bloquer ou fausser le processus et sanctionner en même temps ses collaborateurs situés en aval de son poste. </a:t>
            </a:r>
            <a:br>
              <a:rPr lang="fr-FR" sz="1800" dirty="0" smtClean="0">
                <a:latin typeface="Berlin Sans FB" pitchFamily="34" charset="0"/>
              </a:rPr>
            </a:br>
            <a:r>
              <a:rPr lang="fr-FR" sz="1800" dirty="0" smtClean="0">
                <a:latin typeface="Berlin Sans FB" pitchFamily="34" charset="0"/>
              </a:rPr>
              <a:t>Les défauts de communication entre les différents niveaux d'un organisme sont réduits au maximum</a:t>
            </a:r>
            <a:r>
              <a:rPr lang="fr-FR" sz="1600" dirty="0" smtClean="0">
                <a:latin typeface="Berlin Sans FB" pitchFamily="34" charset="0"/>
              </a:rPr>
              <a:t>. </a:t>
            </a:r>
            <a:r>
              <a:rPr lang="fr-FR" sz="1400" dirty="0" smtClean="0">
                <a:latin typeface="Berlin Sans FB" pitchFamily="34" charset="0"/>
              </a:rPr>
              <a:t/>
            </a:r>
            <a:br>
              <a:rPr lang="fr-FR" sz="1400" dirty="0" smtClean="0">
                <a:latin typeface="Berlin Sans FB" pitchFamily="34" charset="0"/>
              </a:rPr>
            </a:br>
            <a:r>
              <a:rPr lang="fr-FR" sz="1400" dirty="0" smtClean="0">
                <a:latin typeface="Berlin Sans FB" pitchFamily="34" charset="0"/>
              </a:rPr>
              <a:t/>
            </a:r>
            <a:br>
              <a:rPr lang="fr-FR" sz="1400" dirty="0" smtClean="0">
                <a:latin typeface="Berlin Sans FB" pitchFamily="34" charset="0"/>
              </a:rPr>
            </a:br>
            <a:r>
              <a:rPr lang="fr-FR" sz="1800" b="1" dirty="0" smtClean="0">
                <a:latin typeface="Berlin Sans FB" pitchFamily="34" charset="0"/>
              </a:rPr>
              <a:t>d-Le renforcement de la communication interne</a:t>
            </a:r>
            <a:r>
              <a:rPr lang="fr-FR" sz="1400" b="1" dirty="0" smtClean="0">
                <a:latin typeface="Berlin Sans FB" pitchFamily="34" charset="0"/>
              </a:rPr>
              <a:t> : </a:t>
            </a:r>
            <a:r>
              <a:rPr lang="fr-FR" sz="1600" dirty="0" smtClean="0">
                <a:latin typeface="Berlin Sans FB" pitchFamily="34" charset="0"/>
              </a:rPr>
              <a:t>Notre démarche qualité nous a </a:t>
            </a:r>
            <a:r>
              <a:rPr lang="fr-FR" sz="1800" dirty="0" smtClean="0">
                <a:latin typeface="Berlin Sans FB" pitchFamily="34" charset="0"/>
              </a:rPr>
              <a:t>permis de simplifier la communication entre la Direction et les collaborateurs, au sein de la direction et entre les départements, les Cellules et Unités dans leurs échanges . </a:t>
            </a:r>
            <a:br>
              <a:rPr lang="fr-FR" sz="1800" dirty="0" smtClean="0">
                <a:latin typeface="Berlin Sans FB" pitchFamily="34" charset="0"/>
              </a:rPr>
            </a:br>
            <a:r>
              <a:rPr lang="fr-FR" sz="1800" dirty="0" smtClean="0">
                <a:latin typeface="Berlin Sans FB" pitchFamily="34" charset="0"/>
              </a:rPr>
              <a:t>La communication se retrouve ainsi rehaussée à un haut niveau dans l'entreprise permettant la fluidité des informations, et surtout une bonne compréhension du système qualité par l'ensemble du personnel. </a:t>
            </a:r>
            <a:br>
              <a:rPr lang="fr-FR" sz="1800" dirty="0" smtClean="0">
                <a:latin typeface="Berlin Sans FB" pitchFamily="34" charset="0"/>
              </a:rPr>
            </a:br>
            <a:r>
              <a:rPr lang="fr-FR" sz="1800" dirty="0" smtClean="0">
                <a:latin typeface="Berlin Sans FB" pitchFamily="34" charset="0"/>
              </a:rPr>
              <a:t>La moindre information concernant la qualité est diffusée, commentée et comprise du personnel. </a:t>
            </a:r>
            <a:br>
              <a:rPr lang="fr-FR" sz="1800" dirty="0" smtClean="0">
                <a:latin typeface="Berlin Sans FB" pitchFamily="34" charset="0"/>
              </a:rPr>
            </a:br>
            <a:r>
              <a:rPr lang="fr-FR" sz="1800" dirty="0" smtClean="0">
                <a:latin typeface="Berlin Sans FB" pitchFamily="34" charset="0"/>
              </a:rPr>
              <a:t>Les employés comprendront mieux leur rôle et leurs objectifs. </a:t>
            </a:r>
            <a:r>
              <a:rPr lang="fr-FR" sz="1400" dirty="0" smtClean="0">
                <a:latin typeface="Berlin Sans FB" pitchFamily="34" charset="0"/>
              </a:rPr>
              <a:t/>
            </a:r>
            <a:br>
              <a:rPr lang="fr-FR" sz="1400" dirty="0" smtClean="0">
                <a:latin typeface="Berlin Sans FB" pitchFamily="34" charset="0"/>
              </a:rPr>
            </a:br>
            <a:r>
              <a:rPr lang="fr-FR" sz="1400" dirty="0" smtClean="0">
                <a:latin typeface="Berlin Sans FB" pitchFamily="34" charset="0"/>
              </a:rPr>
              <a:t/>
            </a:r>
            <a:br>
              <a:rPr lang="fr-FR" sz="1400" dirty="0" smtClean="0">
                <a:latin typeface="Berlin Sans FB" pitchFamily="34" charset="0"/>
              </a:rPr>
            </a:br>
            <a:r>
              <a:rPr lang="fr-FR" sz="1800" b="1" dirty="0" smtClean="0">
                <a:latin typeface="Berlin Sans FB" pitchFamily="34" charset="0"/>
              </a:rPr>
              <a:t>e- L'augmentation de la rentabilité : </a:t>
            </a:r>
            <a:r>
              <a:rPr lang="fr-FR" sz="1600" dirty="0" smtClean="0">
                <a:latin typeface="Berlin Sans FB" pitchFamily="34" charset="0"/>
              </a:rPr>
              <a:t>Le management de la qualité, nous a permis </a:t>
            </a:r>
            <a:r>
              <a:rPr lang="fr-FR" sz="1800" dirty="0" smtClean="0">
                <a:latin typeface="Berlin Sans FB" pitchFamily="34" charset="0"/>
              </a:rPr>
              <a:t>d'atteindre l'un des objectifs premier de toute entreprise : le profit. Toutes les opérations et les stratégies menées par l'entreprise concourent à cela et notre management de la qualité ne démord pas à cette vision. </a:t>
            </a:r>
            <a:r>
              <a:rPr lang="fr-FR" sz="1400" dirty="0" smtClean="0">
                <a:latin typeface="Berlin Sans FB" pitchFamily="34" charset="0"/>
              </a:rPr>
              <a:t/>
            </a:r>
            <a:br>
              <a:rPr lang="fr-FR" sz="1400" dirty="0" smtClean="0">
                <a:latin typeface="Berlin Sans FB" pitchFamily="34" charset="0"/>
              </a:rPr>
            </a:br>
            <a:endParaRPr lang="fr-FR" sz="14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11</a:t>
            </a:fld>
            <a:endParaRPr lang="fr-FR"/>
          </a:p>
        </p:txBody>
      </p:sp>
      <p:sp>
        <p:nvSpPr>
          <p:cNvPr id="9" name="Rectangle 8"/>
          <p:cNvSpPr/>
          <p:nvPr/>
        </p:nvSpPr>
        <p:spPr>
          <a:xfrm>
            <a:off x="1785918" y="231796"/>
            <a:ext cx="6858048" cy="553998"/>
          </a:xfrm>
          <a:prstGeom prst="rect">
            <a:avLst/>
          </a:prstGeom>
        </p:spPr>
        <p:txBody>
          <a:bodyPr wrap="square">
            <a:spAutoFit/>
          </a:bodyPr>
          <a:lstStyle/>
          <a:p>
            <a:pPr lvl="0" fontAlgn="base">
              <a:lnSpc>
                <a:spcPct val="150000"/>
              </a:lnSpc>
              <a:spcBef>
                <a:spcPct val="0"/>
              </a:spcBef>
              <a:spcAft>
                <a:spcPct val="0"/>
              </a:spcAft>
            </a:pPr>
            <a:r>
              <a:rPr lang="fr-FR" sz="2000" b="1" dirty="0" smtClean="0">
                <a:latin typeface="Berlin Sans FB" pitchFamily="34" charset="0"/>
                <a:ea typeface="Times New Roman" pitchFamily="18" charset="0"/>
                <a:cs typeface="Times New Roman" pitchFamily="18" charset="0"/>
              </a:rPr>
              <a:t>A- Sur le plan interne (suite)</a:t>
            </a:r>
            <a:endParaRPr lang="fr-FR" sz="2000" dirty="0" smtClean="0">
              <a:latin typeface="Berlin Sans FB"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785794"/>
            <a:ext cx="8858312" cy="5143536"/>
          </a:xfrm>
        </p:spPr>
        <p:txBody>
          <a:bodyPr>
            <a:noAutofit/>
          </a:bodyPr>
          <a:lstStyle/>
          <a:p>
            <a:pPr algn="l"/>
            <a:r>
              <a:rPr lang="fr-FR" sz="2400" b="1" dirty="0" smtClean="0">
                <a:latin typeface="Berlin Sans FB" pitchFamily="34" charset="0"/>
              </a:rPr>
              <a:t/>
            </a:r>
            <a:br>
              <a:rPr lang="fr-FR" sz="2400" b="1" dirty="0" smtClean="0">
                <a:latin typeface="Berlin Sans FB" pitchFamily="34" charset="0"/>
              </a:rPr>
            </a:br>
            <a:r>
              <a:rPr lang="fr-FR" sz="2000" b="1" dirty="0" smtClean="0">
                <a:latin typeface="Berlin Sans FB" pitchFamily="34" charset="0"/>
              </a:rPr>
              <a:t>f-L'établissement de procédures fiables</a:t>
            </a:r>
            <a:r>
              <a:rPr lang="fr-FR" sz="2400" b="1" dirty="0" smtClean="0">
                <a:latin typeface="Berlin Sans FB" pitchFamily="34" charset="0"/>
              </a:rPr>
              <a:t> : </a:t>
            </a:r>
            <a:r>
              <a:rPr lang="fr-FR" sz="1800" dirty="0" smtClean="0">
                <a:latin typeface="Berlin Sans FB" pitchFamily="34" charset="0"/>
              </a:rPr>
              <a:t>Les décisions sont bien diffusées. Il y a une meilleure aptitude à démontrer l'efficacité des décisions antérieures par référence à des données factuelles enregistrées.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Ces procédures augmentent l'aptitude à examiner, mettent en cause et changent les opinions et les décisions.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Le système qualité a permis d'élaborer une documentation complète favorisant la transparence des processus.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Il assure une amélioration de l'efficience par des procédés simplifiés et maîtrisés.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Il fournit également les moyens permettant de documenter l'expérience de la société de façon structurée créant ainsi une base pour l’information et la formation du personnel, et l'amélioration systématique de la performance.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Ainsi, le personnel nouvellement arrivé pourra immédiatement assimiler ses tâches, car les détails sont écrits.</a:t>
            </a:r>
            <a:endParaRPr lang="fr-FR" sz="1800" dirty="0"/>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12</a:t>
            </a:fld>
            <a:endParaRPr lang="fr-FR"/>
          </a:p>
        </p:txBody>
      </p:sp>
      <p:sp>
        <p:nvSpPr>
          <p:cNvPr id="9" name="Rectangle 8"/>
          <p:cNvSpPr/>
          <p:nvPr/>
        </p:nvSpPr>
        <p:spPr>
          <a:xfrm>
            <a:off x="1785918" y="231796"/>
            <a:ext cx="6858048" cy="553998"/>
          </a:xfrm>
          <a:prstGeom prst="rect">
            <a:avLst/>
          </a:prstGeom>
        </p:spPr>
        <p:txBody>
          <a:bodyPr wrap="square">
            <a:spAutoFit/>
          </a:bodyPr>
          <a:lstStyle/>
          <a:p>
            <a:pPr lvl="0" fontAlgn="base">
              <a:lnSpc>
                <a:spcPct val="150000"/>
              </a:lnSpc>
              <a:spcBef>
                <a:spcPct val="0"/>
              </a:spcBef>
              <a:spcAft>
                <a:spcPct val="0"/>
              </a:spcAft>
            </a:pPr>
            <a:r>
              <a:rPr lang="fr-FR" sz="2000" b="1" dirty="0" smtClean="0">
                <a:latin typeface="Berlin Sans FB" pitchFamily="34" charset="0"/>
                <a:ea typeface="Times New Roman" pitchFamily="18" charset="0"/>
                <a:cs typeface="Times New Roman" pitchFamily="18" charset="0"/>
              </a:rPr>
              <a:t>A- Sur le plan interne (fin)</a:t>
            </a:r>
            <a:endParaRPr lang="fr-FR" sz="2000" dirty="0" smtClean="0">
              <a:latin typeface="Berlin Sans FB"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0" y="6400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1428736"/>
            <a:ext cx="8858312" cy="4929222"/>
          </a:xfrm>
        </p:spPr>
        <p:txBody>
          <a:bodyPr>
            <a:noAutofit/>
          </a:bodyPr>
          <a:lstStyle/>
          <a:p>
            <a:pPr algn="l"/>
            <a:r>
              <a:rPr lang="fr-FR" sz="1800" dirty="0" smtClean="0">
                <a:latin typeface="Berlin Sans FB" pitchFamily="34" charset="0"/>
              </a:rPr>
              <a:t>L'environnement externe de ECTA-BTP Sarl est largement influencé par des avantages déterminants liés à l'adoption et à l'application d'un système de management de la qualité. L'on retrouve ainsi des opportunités telles que :</a:t>
            </a: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2400" dirty="0" smtClean="0">
                <a:latin typeface="Berlin Sans FB Demi" pitchFamily="34" charset="0"/>
              </a:rPr>
              <a:t>a- </a:t>
            </a:r>
            <a:r>
              <a:rPr lang="fr-FR" sz="2000" dirty="0" smtClean="0">
                <a:latin typeface="Berlin Sans FB Demi" pitchFamily="34" charset="0"/>
              </a:rPr>
              <a:t> L'amélioration de la bonne image ECTA-BTP Sarl et de celle de ses prestations </a:t>
            </a:r>
            <a:r>
              <a:rPr lang="fr-FR" sz="2000" b="1" dirty="0" smtClean="0">
                <a:latin typeface="Berlin Sans FB" pitchFamily="34" charset="0"/>
              </a:rPr>
              <a:t>:</a:t>
            </a:r>
            <a:r>
              <a:rPr lang="fr-FR" sz="1600" dirty="0" smtClean="0">
                <a:latin typeface="Berlin Sans FB" pitchFamily="34" charset="0"/>
              </a:rPr>
              <a:t> </a:t>
            </a:r>
            <a:r>
              <a:rPr lang="fr-FR" sz="1800" dirty="0" smtClean="0">
                <a:latin typeface="Berlin Sans FB" pitchFamily="34" charset="0"/>
              </a:rPr>
              <a:t>Le SMQ nous offre une aptitude accrue à créer de la valeur pour les fournisseurs et notre entreprise. </a:t>
            </a:r>
            <a:br>
              <a:rPr lang="fr-FR" sz="1800" dirty="0" smtClean="0">
                <a:latin typeface="Berlin Sans FB" pitchFamily="34" charset="0"/>
              </a:rPr>
            </a:br>
            <a:r>
              <a:rPr lang="fr-FR" sz="1800" dirty="0" smtClean="0">
                <a:latin typeface="Berlin Sans FB" pitchFamily="34" charset="0"/>
              </a:rPr>
              <a:t>La qualité des produits et services crée de la réputation pour ECTA-BTP Sarl. Cette réputation amène les clients, de façon délibérée ou inconsciente, à associer l'image de notre entreprise d'avec celle de la qualité idéale ; favorisant ainsi leur choix et leur prédilection pour nos dossiers, tout en ménageant l'image de l'entreprise à son entourage. </a:t>
            </a:r>
            <a:br>
              <a:rPr lang="fr-FR" sz="18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2000" dirty="0" smtClean="0">
                <a:latin typeface="Berlin Sans FB Demi" pitchFamily="34" charset="0"/>
              </a:rPr>
              <a:t>b- La conservation des clients et le maintien de leur satisfaction</a:t>
            </a:r>
            <a:r>
              <a:rPr lang="fr-FR" sz="2400" dirty="0" smtClean="0">
                <a:latin typeface="Berlin Sans FB" pitchFamily="34" charset="0"/>
              </a:rPr>
              <a:t> </a:t>
            </a:r>
            <a:r>
              <a:rPr lang="fr-FR" sz="1600" b="1" dirty="0" smtClean="0">
                <a:latin typeface="Berlin Sans FB" pitchFamily="34" charset="0"/>
              </a:rPr>
              <a:t>: </a:t>
            </a:r>
            <a:r>
              <a:rPr lang="fr-FR" sz="1800" dirty="0" smtClean="0">
                <a:latin typeface="Berlin Sans FB" pitchFamily="34" charset="0"/>
              </a:rPr>
              <a:t>Les besoins de la clientèle sont pris en considération et satisfait. L'augmentation de cette satisfaction du client dénote une efficacité accrue dans l'utilisation des ressources de l'organisme. Une plus grande loyauté des clients qui conduit à un renouvellement des relations d'affaires. </a:t>
            </a: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800" dirty="0" smtClean="0">
                <a:latin typeface="Berlin Sans FB" pitchFamily="34" charset="0"/>
              </a:rPr>
              <a:t>Entre autres actions menées en faveur de nos clients, </a:t>
            </a:r>
            <a:r>
              <a:rPr lang="fr-FR" sz="1800" b="1" dirty="0" smtClean="0">
                <a:latin typeface="Berlin Sans FB" pitchFamily="34" charset="0"/>
              </a:rPr>
              <a:t>Nous organisons chaque années une enquête de satisfaction auprès de nos clients.</a:t>
            </a:r>
            <a:r>
              <a:rPr lang="fr-FR" sz="1800" dirty="0" smtClean="0">
                <a:latin typeface="Berlin Sans FB" pitchFamily="34" charset="0"/>
              </a:rPr>
              <a:t/>
            </a:r>
            <a:br>
              <a:rPr lang="fr-FR" sz="18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endParaRPr lang="fr-FR" sz="16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13</a:t>
            </a:fld>
            <a:endParaRPr lang="fr-FR"/>
          </a:p>
        </p:txBody>
      </p:sp>
      <p:sp>
        <p:nvSpPr>
          <p:cNvPr id="9" name="Rectangle 8"/>
          <p:cNvSpPr/>
          <p:nvPr/>
        </p:nvSpPr>
        <p:spPr>
          <a:xfrm>
            <a:off x="1785918" y="231796"/>
            <a:ext cx="6858048" cy="578428"/>
          </a:xfrm>
          <a:prstGeom prst="rect">
            <a:avLst/>
          </a:prstGeom>
        </p:spPr>
        <p:txBody>
          <a:bodyPr wrap="square">
            <a:spAutoFit/>
          </a:bodyPr>
          <a:lstStyle/>
          <a:p>
            <a:pPr lvl="0" fontAlgn="base">
              <a:lnSpc>
                <a:spcPct val="150000"/>
              </a:lnSpc>
              <a:spcBef>
                <a:spcPct val="0"/>
              </a:spcBef>
              <a:spcAft>
                <a:spcPct val="0"/>
              </a:spcAft>
            </a:pPr>
            <a:r>
              <a:rPr lang="fr-FR" sz="2400" b="1" dirty="0" smtClean="0">
                <a:latin typeface="Berlin Sans FB" pitchFamily="34" charset="0"/>
                <a:ea typeface="Times New Roman" pitchFamily="18" charset="0"/>
                <a:cs typeface="Times New Roman" pitchFamily="18" charset="0"/>
              </a:rPr>
              <a:t>B- Sur le Plan externe</a:t>
            </a:r>
            <a:endParaRPr lang="fr-FR" sz="2400" dirty="0" smtClean="0">
              <a:latin typeface="Berlin Sans FB"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714356"/>
            <a:ext cx="8858312" cy="5715040"/>
          </a:xfrm>
        </p:spPr>
        <p:txBody>
          <a:bodyPr>
            <a:normAutofit fontScale="90000"/>
          </a:bodyPr>
          <a:lstStyle/>
          <a:p>
            <a:pPr algn="l"/>
            <a:r>
              <a:rPr lang="fr-FR" sz="1800" b="1" dirty="0" smtClean="0">
                <a:latin typeface="Berlin Sans FB" pitchFamily="34" charset="0"/>
              </a:rPr>
              <a:t/>
            </a:r>
            <a:br>
              <a:rPr lang="fr-FR" sz="1800" b="1" dirty="0" smtClean="0">
                <a:latin typeface="Berlin Sans FB" pitchFamily="34" charset="0"/>
              </a:rPr>
            </a:br>
            <a:r>
              <a:rPr lang="fr-FR" sz="2000" b="1" dirty="0" smtClean="0">
                <a:latin typeface="Berlin Sans FB" pitchFamily="34" charset="0"/>
              </a:rPr>
              <a:t>c- </a:t>
            </a:r>
            <a:r>
              <a:rPr lang="fr-FR" sz="2000" dirty="0" smtClean="0">
                <a:latin typeface="Berlin Sans FB Demi" pitchFamily="34" charset="0"/>
              </a:rPr>
              <a:t>La réponse aux exigences lors des appels d'offre</a:t>
            </a:r>
            <a:r>
              <a:rPr lang="fr-FR" sz="1800" b="1" dirty="0" smtClean="0">
                <a:latin typeface="Berlin Sans FB Demi" pitchFamily="34" charset="0"/>
              </a:rPr>
              <a:t> :</a:t>
            </a:r>
            <a:r>
              <a:rPr lang="fr-FR" sz="2200" b="1" dirty="0" smtClean="0">
                <a:latin typeface="Berlin Sans FB Demi" pitchFamily="34" charset="0"/>
              </a:rPr>
              <a:t> </a:t>
            </a:r>
            <a:r>
              <a:rPr lang="fr-FR" sz="1800" dirty="0" smtClean="0">
                <a:latin typeface="Berlin Sans FB" pitchFamily="34" charset="0"/>
              </a:rPr>
              <a:t>Le plus souvent, les clients ou maîtres d’ouvrages sont très exigeants en matière de qualité du travail fourni et des processus </a:t>
            </a:r>
            <a:r>
              <a:rPr lang="fr-FR" sz="1600" dirty="0" smtClean="0">
                <a:latin typeface="Berlin Sans FB" pitchFamily="34" charset="0"/>
              </a:rPr>
              <a:t>de mise en œuvre du contrat établi. Le management de la qualité, de par ses prescriptions permet de répondre au mieux aux exigences du cahier de charges des appels d'offre.</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2000" dirty="0" smtClean="0">
                <a:latin typeface="Berlin Sans FB Demi" pitchFamily="34" charset="0"/>
              </a:rPr>
              <a:t>d- L'augmentation des parts de marché</a:t>
            </a:r>
            <a:r>
              <a:rPr lang="fr-FR" sz="1600" dirty="0" smtClean="0">
                <a:latin typeface="Berlin Sans FB Demi" pitchFamily="34" charset="0"/>
              </a:rPr>
              <a:t> </a:t>
            </a:r>
            <a:r>
              <a:rPr lang="fr-FR" sz="1600" dirty="0" smtClean="0">
                <a:latin typeface="Berlin Sans FB" pitchFamily="34" charset="0"/>
              </a:rPr>
              <a:t>: Cela résulte de la souplesse et de la rapidité des réactions face aux opportunités du marché. Acquérir, de plus en plus, de parts de marché étant l’objectif majeur de toute entreprise, l'argument de la qualité se verra porteuse en s'accaparant plus de parts. ECTA-BTP Sarl  sera en mesure de garantir une plus grande loyauté du client, car elle satisfera continuellement les besoins de ses clients et ne leur offrira aucune raison de chercher un autre fournisseur. Ceci signifiera que nous perdrons moins de clients.</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2000" dirty="0" smtClean="0">
                <a:latin typeface="Berlin Sans FB Demi" pitchFamily="34" charset="0"/>
              </a:rPr>
              <a:t>e- L'avantage concurrentiel</a:t>
            </a:r>
            <a:r>
              <a:rPr lang="fr-FR" sz="1800" dirty="0" smtClean="0">
                <a:latin typeface="Berlin Sans FB" pitchFamily="34" charset="0"/>
              </a:rPr>
              <a:t> : </a:t>
            </a:r>
            <a:r>
              <a:rPr lang="fr-FR" sz="1600" dirty="0" smtClean="0">
                <a:latin typeface="Berlin Sans FB" pitchFamily="34" charset="0"/>
              </a:rPr>
              <a:t>Cela grâce à des capacités organisationnelles améliorées. Cet avantage permet un alignement des activités d'amélioration à tous les niveaux, par rapport aux objectifs stratégiques de l'organisme. </a:t>
            </a:r>
            <a:br>
              <a:rPr lang="fr-FR" sz="1600" dirty="0" smtClean="0">
                <a:latin typeface="Berlin Sans FB" pitchFamily="34" charset="0"/>
              </a:rPr>
            </a:br>
            <a:r>
              <a:rPr lang="fr-FR" sz="1600" dirty="0" smtClean="0">
                <a:latin typeface="Berlin Sans FB" pitchFamily="34" charset="0"/>
              </a:rPr>
              <a:t>Le management de la qualité nous donne de l'avance à la pratique. ECTA-BTP Sarl sera d'autant plus forte que son système de management de la qualité sera performant.</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2000" dirty="0" smtClean="0">
                <a:latin typeface="Berlin Sans FB Demi" pitchFamily="34" charset="0"/>
              </a:rPr>
              <a:t>f- Le respect des normes et règlements</a:t>
            </a:r>
            <a:r>
              <a:rPr lang="fr-FR" sz="2000" dirty="0" smtClean="0">
                <a:latin typeface="Berlin Sans FB" pitchFamily="34" charset="0"/>
              </a:rPr>
              <a:t> </a:t>
            </a:r>
            <a:r>
              <a:rPr lang="fr-FR" sz="1800" dirty="0" smtClean="0">
                <a:latin typeface="Berlin Sans FB" pitchFamily="34" charset="0"/>
              </a:rPr>
              <a:t>: </a:t>
            </a:r>
            <a:r>
              <a:rPr lang="fr-FR" sz="1600" dirty="0" smtClean="0">
                <a:latin typeface="Berlin Sans FB" pitchFamily="34" charset="0"/>
              </a:rPr>
              <a:t>Les problèmes liés à la qualité ont des contraintes légales et réglementaires . Outre la garantie accordée à leurs clients, les entreprises ont des obligations envers la société. L'Etat adopte et perfectionne toujours des dispositions légales et réglementaires pour la sécurité et pour la protection des consommateurs, de la nature et de l'environnement. </a:t>
            </a:r>
            <a:br>
              <a:rPr lang="fr-FR" sz="1600" dirty="0" smtClean="0">
                <a:latin typeface="Berlin Sans FB" pitchFamily="34" charset="0"/>
              </a:rPr>
            </a:br>
            <a:r>
              <a:rPr lang="fr-FR" sz="1600" dirty="0" smtClean="0">
                <a:latin typeface="Berlin Sans FB" pitchFamily="34" charset="0"/>
              </a:rPr>
              <a:t>Le système de management de la qualité, de par ses prescriptions, encourage le respect des normes en vigueur dans le pays et/ou sur le plan international. Il </a:t>
            </a:r>
            <a:r>
              <a:rPr lang="fr-FR" sz="1600" dirty="0" err="1" smtClean="0">
                <a:latin typeface="Berlin Sans FB" pitchFamily="34" charset="0"/>
              </a:rPr>
              <a:t>confert</a:t>
            </a:r>
            <a:r>
              <a:rPr lang="fr-FR" sz="1600" dirty="0" smtClean="0">
                <a:latin typeface="Berlin Sans FB" pitchFamily="34" charset="0"/>
              </a:rPr>
              <a:t> la maîtrise de la conformité aux exigences de sécurité (par exemple sécurité au travail).</a:t>
            </a:r>
            <a:br>
              <a:rPr lang="fr-FR" sz="1600" dirty="0" smtClean="0">
                <a:latin typeface="Berlin Sans FB" pitchFamily="34" charset="0"/>
              </a:rPr>
            </a:br>
            <a:endParaRPr lang="fr-FR" sz="16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14</a:t>
            </a:fld>
            <a:endParaRPr lang="fr-FR"/>
          </a:p>
        </p:txBody>
      </p:sp>
      <p:sp>
        <p:nvSpPr>
          <p:cNvPr id="9" name="Rectangle 8"/>
          <p:cNvSpPr/>
          <p:nvPr/>
        </p:nvSpPr>
        <p:spPr>
          <a:xfrm>
            <a:off x="1785918" y="214290"/>
            <a:ext cx="6858048" cy="646331"/>
          </a:xfrm>
          <a:prstGeom prst="rect">
            <a:avLst/>
          </a:prstGeom>
        </p:spPr>
        <p:txBody>
          <a:bodyPr wrap="square">
            <a:spAutoFit/>
          </a:bodyPr>
          <a:lstStyle/>
          <a:p>
            <a:pPr lvl="0" fontAlgn="base">
              <a:lnSpc>
                <a:spcPct val="150000"/>
              </a:lnSpc>
              <a:spcBef>
                <a:spcPct val="0"/>
              </a:spcBef>
              <a:spcAft>
                <a:spcPct val="0"/>
              </a:spcAft>
            </a:pPr>
            <a:r>
              <a:rPr lang="fr-FR" sz="2400" b="1" dirty="0" smtClean="0">
                <a:latin typeface="Berlin Sans FB" pitchFamily="34" charset="0"/>
                <a:ea typeface="Times New Roman" pitchFamily="18" charset="0"/>
                <a:cs typeface="Times New Roman" pitchFamily="18" charset="0"/>
              </a:rPr>
              <a:t>B- Sur le plan externe (suite)</a:t>
            </a:r>
            <a:endParaRPr lang="fr-FR" sz="2400" dirty="0" smtClean="0">
              <a:latin typeface="Berlin Sans FB"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2" name="Image 11"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3"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4" name="ZoneTexte 13"/>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15</a:t>
            </a:fld>
            <a:endParaRPr lang="fr-FR"/>
          </a:p>
        </p:txBody>
      </p:sp>
      <p:sp>
        <p:nvSpPr>
          <p:cNvPr id="5" name="Titre 1"/>
          <p:cNvSpPr txBox="1">
            <a:spLocks/>
          </p:cNvSpPr>
          <p:nvPr/>
        </p:nvSpPr>
        <p:spPr>
          <a:xfrm>
            <a:off x="1643042" y="214290"/>
            <a:ext cx="6858048" cy="571504"/>
          </a:xfrm>
          <a:prstGeom prst="rect">
            <a:avLst/>
          </a:prstGeom>
        </p:spPr>
        <p:txBody>
          <a:bodyPr vert="horz" lIns="91440" tIns="45720" rIns="91440" bIns="45720" rtlCol="0" anchor="ctr">
            <a:noAutofit/>
          </a:bodyPr>
          <a:lstStyle/>
          <a:p>
            <a:pPr lvl="0" algn="ctr">
              <a:spcBef>
                <a:spcPct val="0"/>
              </a:spcBef>
              <a:defRPr/>
            </a:pPr>
            <a:r>
              <a:rPr lang="fr-FR" sz="2800" b="1" dirty="0" smtClean="0">
                <a:solidFill>
                  <a:sysClr val="windowText" lastClr="000000"/>
                </a:solidFill>
                <a:latin typeface="Berlin Sans FB Demi" pitchFamily="34" charset="0"/>
              </a:rPr>
              <a:t>C- Quelques Obstacles de mis en place de notre SMQ</a:t>
            </a:r>
            <a:endParaRPr kumimoji="0" lang="fr-FR" sz="2800" b="0" i="0" u="none" strike="noStrike" kern="1200" cap="none" spc="0" normalizeH="0" baseline="0" noProof="0" dirty="0">
              <a:ln>
                <a:noFill/>
              </a:ln>
              <a:solidFill>
                <a:srgbClr val="FF0000"/>
              </a:solidFill>
              <a:effectLst/>
              <a:uLnTx/>
              <a:uFillTx/>
              <a:latin typeface="Berlin Sans FB" pitchFamily="34" charset="0"/>
              <a:ea typeface="+mj-ea"/>
              <a:cs typeface="+mj-cs"/>
            </a:endParaRPr>
          </a:p>
        </p:txBody>
      </p:sp>
      <p:graphicFrame>
        <p:nvGraphicFramePr>
          <p:cNvPr id="6" name="Espace réservé du contenu 3"/>
          <p:cNvGraphicFramePr>
            <a:graphicFrameLocks/>
          </p:cNvGraphicFramePr>
          <p:nvPr/>
        </p:nvGraphicFramePr>
        <p:xfrm>
          <a:off x="214282" y="1357298"/>
          <a:ext cx="8715436" cy="4480560"/>
        </p:xfrm>
        <a:graphic>
          <a:graphicData uri="http://schemas.openxmlformats.org/drawingml/2006/table">
            <a:tbl>
              <a:tblPr firstRow="1" bandRow="1">
                <a:tableStyleId>{BC89EF96-8CEA-46FF-86C4-4CE0E7609802}</a:tableStyleId>
              </a:tblPr>
              <a:tblGrid>
                <a:gridCol w="726261"/>
                <a:gridCol w="7989175"/>
              </a:tblGrid>
              <a:tr h="370840">
                <a:tc>
                  <a:txBody>
                    <a:bodyPr/>
                    <a:lstStyle/>
                    <a:p>
                      <a:endParaRPr lang="fr-FR" sz="2000" b="1" dirty="0"/>
                    </a:p>
                  </a:txBody>
                  <a:tcPr/>
                </a:tc>
                <a:tc>
                  <a:txBody>
                    <a:bodyPr/>
                    <a:lstStyle/>
                    <a:p>
                      <a:r>
                        <a:rPr lang="fr-FR" sz="2000" b="1" dirty="0" smtClean="0"/>
                        <a:t>Contraintes et obstacles rencontrés </a:t>
                      </a:r>
                      <a:endParaRPr lang="fr-FR" sz="2000" b="1" dirty="0"/>
                    </a:p>
                  </a:txBody>
                  <a:tcPr/>
                </a:tc>
              </a:tr>
              <a:tr h="370840">
                <a:tc>
                  <a:txBody>
                    <a:bodyPr/>
                    <a:lstStyle/>
                    <a:p>
                      <a:r>
                        <a:rPr lang="fr-FR" sz="2000" b="1" dirty="0" smtClean="0">
                          <a:solidFill>
                            <a:schemeClr val="tx1"/>
                          </a:solidFill>
                        </a:rPr>
                        <a:t>1</a:t>
                      </a:r>
                      <a:endParaRPr lang="fr-FR" sz="2000" b="1" dirty="0">
                        <a:solidFill>
                          <a:schemeClr val="tx1"/>
                        </a:solidFill>
                      </a:endParaRPr>
                    </a:p>
                  </a:txBody>
                  <a:tcPr/>
                </a:tc>
                <a:tc>
                  <a:txBody>
                    <a:bodyPr/>
                    <a:lstStyle/>
                    <a:p>
                      <a:r>
                        <a:rPr lang="fr-FR" sz="2000" b="1" dirty="0" smtClean="0">
                          <a:solidFill>
                            <a:schemeClr val="tx1"/>
                          </a:solidFill>
                        </a:rPr>
                        <a:t>Coût de la mise en place d’une démarche qualité</a:t>
                      </a:r>
                      <a:endParaRPr lang="fr-FR" sz="2000" b="1" dirty="0">
                        <a:solidFill>
                          <a:schemeClr val="tx1"/>
                        </a:solidFill>
                      </a:endParaRPr>
                    </a:p>
                  </a:txBody>
                  <a:tcPr/>
                </a:tc>
              </a:tr>
              <a:tr h="370840">
                <a:tc>
                  <a:txBody>
                    <a:bodyPr/>
                    <a:lstStyle/>
                    <a:p>
                      <a:r>
                        <a:rPr lang="fr-FR" sz="2000" b="1" dirty="0" smtClean="0">
                          <a:solidFill>
                            <a:schemeClr val="tx1"/>
                          </a:solidFill>
                        </a:rPr>
                        <a:t>2</a:t>
                      </a:r>
                      <a:endParaRPr lang="fr-FR" sz="2000" b="1" dirty="0">
                        <a:solidFill>
                          <a:schemeClr val="tx1"/>
                        </a:solidFill>
                      </a:endParaRPr>
                    </a:p>
                  </a:txBody>
                  <a:tcPr/>
                </a:tc>
                <a:tc>
                  <a:txBody>
                    <a:bodyPr/>
                    <a:lstStyle/>
                    <a:p>
                      <a:r>
                        <a:rPr lang="fr-FR" sz="2000" b="1" dirty="0" smtClean="0">
                          <a:solidFill>
                            <a:schemeClr val="tx1"/>
                          </a:solidFill>
                        </a:rPr>
                        <a:t>Le changement des méthodes</a:t>
                      </a:r>
                      <a:r>
                        <a:rPr lang="fr-FR" sz="2000" b="1" baseline="0" dirty="0" smtClean="0">
                          <a:solidFill>
                            <a:schemeClr val="tx1"/>
                          </a:solidFill>
                        </a:rPr>
                        <a:t> de travail</a:t>
                      </a:r>
                      <a:endParaRPr lang="fr-FR" sz="2000" b="1" dirty="0">
                        <a:solidFill>
                          <a:schemeClr val="tx1"/>
                        </a:solidFill>
                      </a:endParaRPr>
                    </a:p>
                  </a:txBody>
                  <a:tcPr/>
                </a:tc>
              </a:tr>
              <a:tr h="370840">
                <a:tc>
                  <a:txBody>
                    <a:bodyPr/>
                    <a:lstStyle/>
                    <a:p>
                      <a:r>
                        <a:rPr lang="fr-FR" sz="2000" b="1" dirty="0" smtClean="0">
                          <a:solidFill>
                            <a:schemeClr val="tx1"/>
                          </a:solidFill>
                        </a:rPr>
                        <a:t>3</a:t>
                      </a:r>
                      <a:endParaRPr lang="fr-FR" sz="2000" b="1" dirty="0">
                        <a:solidFill>
                          <a:schemeClr val="tx1"/>
                        </a:solidFill>
                      </a:endParaRPr>
                    </a:p>
                  </a:txBody>
                  <a:tcPr/>
                </a:tc>
                <a:tc>
                  <a:txBody>
                    <a:bodyPr/>
                    <a:lstStyle/>
                    <a:p>
                      <a:r>
                        <a:rPr lang="fr-FR" sz="2000" b="1" dirty="0" smtClean="0">
                          <a:solidFill>
                            <a:schemeClr val="tx1"/>
                          </a:solidFill>
                        </a:rPr>
                        <a:t>Augmentation pour un début des volumes charges de travail, des consommables et une abondance</a:t>
                      </a:r>
                      <a:r>
                        <a:rPr lang="fr-FR" sz="2000" b="1" baseline="0" dirty="0" smtClean="0">
                          <a:solidFill>
                            <a:schemeClr val="tx1"/>
                          </a:solidFill>
                        </a:rPr>
                        <a:t> de la documentation</a:t>
                      </a:r>
                      <a:endParaRPr lang="fr-FR" sz="2000" b="1" dirty="0">
                        <a:solidFill>
                          <a:schemeClr val="tx1"/>
                        </a:solidFill>
                      </a:endParaRPr>
                    </a:p>
                  </a:txBody>
                  <a:tcPr/>
                </a:tc>
              </a:tr>
              <a:tr h="370840">
                <a:tc>
                  <a:txBody>
                    <a:bodyPr/>
                    <a:lstStyle/>
                    <a:p>
                      <a:r>
                        <a:rPr lang="fr-FR" sz="2000" b="1" dirty="0" smtClean="0">
                          <a:solidFill>
                            <a:schemeClr val="tx1"/>
                          </a:solidFill>
                        </a:rPr>
                        <a:t>4</a:t>
                      </a:r>
                      <a:endParaRPr lang="fr-FR" sz="2000" b="1" dirty="0">
                        <a:solidFill>
                          <a:schemeClr val="tx1"/>
                        </a:solidFill>
                      </a:endParaRPr>
                    </a:p>
                  </a:txBody>
                  <a:tcPr/>
                </a:tc>
                <a:tc>
                  <a:txBody>
                    <a:bodyPr/>
                    <a:lstStyle/>
                    <a:p>
                      <a:r>
                        <a:rPr lang="fr-FR" sz="2000" b="1" dirty="0" smtClean="0">
                          <a:solidFill>
                            <a:schemeClr val="tx1"/>
                          </a:solidFill>
                        </a:rPr>
                        <a:t>Formalisme </a:t>
                      </a:r>
                      <a:endParaRPr lang="fr-FR" sz="2000" b="1" dirty="0">
                        <a:solidFill>
                          <a:schemeClr val="tx1"/>
                        </a:solidFill>
                      </a:endParaRPr>
                    </a:p>
                  </a:txBody>
                  <a:tcPr/>
                </a:tc>
              </a:tr>
              <a:tr h="370840">
                <a:tc>
                  <a:txBody>
                    <a:bodyPr/>
                    <a:lstStyle/>
                    <a:p>
                      <a:r>
                        <a:rPr lang="fr-FR" sz="2000" b="1" dirty="0" smtClean="0">
                          <a:solidFill>
                            <a:schemeClr val="tx1"/>
                          </a:solidFill>
                        </a:rPr>
                        <a:t>5</a:t>
                      </a:r>
                      <a:endParaRPr lang="fr-FR" sz="2000" b="1" dirty="0">
                        <a:solidFill>
                          <a:schemeClr val="tx1"/>
                        </a:solidFill>
                      </a:endParaRPr>
                    </a:p>
                  </a:txBody>
                  <a:tcPr/>
                </a:tc>
                <a:tc>
                  <a:txBody>
                    <a:bodyPr/>
                    <a:lstStyle/>
                    <a:p>
                      <a:r>
                        <a:rPr lang="fr-FR" sz="2000" b="1" dirty="0" smtClean="0">
                          <a:solidFill>
                            <a:schemeClr val="tx1"/>
                          </a:solidFill>
                        </a:rPr>
                        <a:t>Difficultés à répondre aux exigences de la norme</a:t>
                      </a:r>
                      <a:endParaRPr lang="fr-FR" sz="2000" b="1" dirty="0">
                        <a:solidFill>
                          <a:schemeClr val="tx1"/>
                        </a:solidFill>
                      </a:endParaRPr>
                    </a:p>
                  </a:txBody>
                  <a:tcPr/>
                </a:tc>
              </a:tr>
              <a:tr h="370840">
                <a:tc>
                  <a:txBody>
                    <a:bodyPr/>
                    <a:lstStyle/>
                    <a:p>
                      <a:r>
                        <a:rPr lang="fr-FR" sz="2000" b="1" dirty="0" smtClean="0">
                          <a:solidFill>
                            <a:schemeClr val="tx1"/>
                          </a:solidFill>
                        </a:rPr>
                        <a:t>6</a:t>
                      </a:r>
                      <a:endParaRPr lang="fr-FR" sz="2000" b="1" dirty="0">
                        <a:solidFill>
                          <a:schemeClr val="tx1"/>
                        </a:solidFill>
                      </a:endParaRPr>
                    </a:p>
                  </a:txBody>
                  <a:tcPr/>
                </a:tc>
                <a:tc>
                  <a:txBody>
                    <a:bodyPr/>
                    <a:lstStyle/>
                    <a:p>
                      <a:r>
                        <a:rPr lang="fr-FR" sz="2000" b="1" dirty="0" smtClean="0">
                          <a:solidFill>
                            <a:schemeClr val="tx1"/>
                          </a:solidFill>
                        </a:rPr>
                        <a:t>La durée de la mise en place</a:t>
                      </a:r>
                      <a:endParaRPr lang="fr-FR" sz="2000" b="1" dirty="0">
                        <a:solidFill>
                          <a:schemeClr val="tx1"/>
                        </a:solidFill>
                      </a:endParaRPr>
                    </a:p>
                  </a:txBody>
                  <a:tcPr/>
                </a:tc>
              </a:tr>
              <a:tr h="370840">
                <a:tc>
                  <a:txBody>
                    <a:bodyPr/>
                    <a:lstStyle/>
                    <a:p>
                      <a:r>
                        <a:rPr lang="fr-FR" sz="2000" b="1" dirty="0" smtClean="0">
                          <a:solidFill>
                            <a:schemeClr val="tx1"/>
                          </a:solidFill>
                        </a:rPr>
                        <a:t>7</a:t>
                      </a:r>
                      <a:endParaRPr lang="fr-FR" sz="20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Modification des habitudes et la résistance des agents au changement</a:t>
                      </a:r>
                    </a:p>
                  </a:txBody>
                  <a:tcPr/>
                </a:tc>
              </a:tr>
              <a:tr h="370840">
                <a:tc>
                  <a:txBody>
                    <a:bodyPr/>
                    <a:lstStyle/>
                    <a:p>
                      <a:r>
                        <a:rPr lang="fr-FR" sz="2000" b="1" dirty="0" smtClean="0">
                          <a:solidFill>
                            <a:schemeClr val="tx1"/>
                          </a:solidFill>
                        </a:rPr>
                        <a:t>8</a:t>
                      </a:r>
                      <a:endParaRPr lang="fr-FR" sz="20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La démarche</a:t>
                      </a:r>
                      <a:r>
                        <a:rPr lang="fr-FR" sz="2000" b="1" baseline="0" dirty="0" smtClean="0">
                          <a:solidFill>
                            <a:schemeClr val="tx1"/>
                          </a:solidFill>
                        </a:rPr>
                        <a:t> qualité demande beaucoup de temps et de travail (le temps minimum est celui nécessaire pour se conformer aux exigences de la norme)</a:t>
                      </a:r>
                      <a:endParaRPr lang="fr-FR" sz="2000" b="1" dirty="0" smtClean="0">
                        <a:solidFill>
                          <a:schemeClr val="tx1"/>
                        </a:solidFill>
                      </a:endParaRPr>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785794"/>
            <a:ext cx="8858312" cy="5357850"/>
          </a:xfrm>
        </p:spPr>
        <p:txBody>
          <a:bodyPr>
            <a:noAutofit/>
          </a:bodyPr>
          <a:lstStyle/>
          <a:p>
            <a:pPr algn="l"/>
            <a:r>
              <a:rPr lang="fr-FR" sz="1800" b="1" dirty="0" smtClean="0">
                <a:latin typeface="Berlin Sans FB" pitchFamily="34" charset="0"/>
              </a:rPr>
              <a:t/>
            </a:r>
            <a:br>
              <a:rPr lang="fr-FR" sz="1800" b="1" dirty="0" smtClean="0">
                <a:latin typeface="Berlin Sans FB" pitchFamily="34" charset="0"/>
              </a:rPr>
            </a:br>
            <a:r>
              <a:rPr lang="fr-FR" sz="1600" dirty="0" smtClean="0">
                <a:latin typeface="Berlin Sans FB" pitchFamily="34" charset="0"/>
              </a:rPr>
              <a:t>La mise en œuvre d'un système qualité contribue également à gérer activement les risques d'une entreprise.</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800" b="1" dirty="0" smtClean="0">
                <a:latin typeface="Berlin Sans FB" pitchFamily="34" charset="0"/>
              </a:rPr>
              <a:t>D.1- Un impératif : Le soutien de la Direction</a:t>
            </a:r>
            <a:r>
              <a:rPr lang="fr-FR" sz="1600" b="1" dirty="0" smtClean="0">
                <a:latin typeface="Berlin Sans FB" pitchFamily="34" charset="0"/>
              </a:rPr>
              <a:t/>
            </a:r>
            <a:br>
              <a:rPr lang="fr-FR" sz="1600" b="1" dirty="0" smtClean="0">
                <a:latin typeface="Berlin Sans FB" pitchFamily="34" charset="0"/>
              </a:rPr>
            </a:br>
            <a:r>
              <a:rPr lang="fr-FR" sz="1600" b="1" dirty="0" smtClean="0">
                <a:latin typeface="Berlin Sans FB" pitchFamily="34" charset="0"/>
              </a:rPr>
              <a:t>- </a:t>
            </a:r>
            <a:r>
              <a:rPr lang="fr-FR" sz="1600" dirty="0" smtClean="0">
                <a:latin typeface="Berlin Sans FB" pitchFamily="34" charset="0"/>
              </a:rPr>
              <a:t>Pour que le client potentiel soit convaincu que l'entreprise va assurer la qualité requise, il faut d'abord que les acteurs en soient persuadés eux-mêmes.</a:t>
            </a:r>
            <a:br>
              <a:rPr lang="fr-FR" sz="1600" dirty="0" smtClean="0">
                <a:latin typeface="Berlin Sans FB" pitchFamily="34" charset="0"/>
              </a:rPr>
            </a:br>
            <a:r>
              <a:rPr lang="fr-FR" sz="1600" dirty="0" smtClean="0">
                <a:latin typeface="Berlin Sans FB" pitchFamily="34" charset="0"/>
              </a:rPr>
              <a:t>Le chef d'entreprise doit être un vecteur pour la démarche qualité, par sa motivation et par les moyens financiers qu'il allouera aux services responsables. </a:t>
            </a:r>
            <a:br>
              <a:rPr lang="fr-FR" sz="1600" dirty="0" smtClean="0">
                <a:latin typeface="Berlin Sans FB" pitchFamily="34" charset="0"/>
              </a:rPr>
            </a:br>
            <a:r>
              <a:rPr lang="fr-FR" sz="1600" dirty="0" smtClean="0">
                <a:latin typeface="Berlin Sans FB" pitchFamily="34" charset="0"/>
              </a:rPr>
              <a:t>Les efforts financiers consentis doivent être perçus comme un investissement à part entière. Par contre, si ce chef n'en est pas profondément persuadé, qu'il s’abstienne et surtout qu’il ne s’engage pas par effet de mode ou sous la pression de grands donneurs d'ordre, comme l'on le constate souvent, l'adhésion au projet va se détériorer rapidement. </a:t>
            </a:r>
            <a:br>
              <a:rPr lang="fr-FR" sz="1600" dirty="0" smtClean="0">
                <a:latin typeface="Berlin Sans FB" pitchFamily="34" charset="0"/>
              </a:rPr>
            </a:br>
            <a:r>
              <a:rPr lang="fr-FR" sz="1600" dirty="0" smtClean="0">
                <a:latin typeface="Berlin Sans FB" pitchFamily="34" charset="0"/>
              </a:rPr>
              <a:t>On retrouve d'ailleurs cet engagement de la direction en tête, dans les normes ISO 9000 : 2000.</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Demi" pitchFamily="34" charset="0"/>
              </a:rPr>
              <a:t> - </a:t>
            </a:r>
            <a:r>
              <a:rPr lang="fr-FR" sz="1600" dirty="0" smtClean="0">
                <a:latin typeface="Berlin Sans FB" pitchFamily="34" charset="0"/>
              </a:rPr>
              <a:t>Une formation technique, économique et culturelle est nécessaire pour que chacun prenne conscience que la qualité, c'est d'abord son propre travail, qu'une erreur mineure sur son poste peut engendrer pour la suite du produit ou du service des conséquences graves et, à terme, donner une image déplorable de l'entreprise.</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pitchFamily="34" charset="0"/>
              </a:rPr>
              <a:t> - mettre en place, dès le début de votre démarche d'amélioration, des indicateurs globaux permettant de mesurer les progrès accomplis</a:t>
            </a:r>
            <a:r>
              <a:rPr lang="fr-FR" sz="1600" dirty="0" smtClean="0"/>
              <a:t/>
            </a:r>
            <a:br>
              <a:rPr lang="fr-FR" sz="1600" dirty="0" smtClean="0"/>
            </a:br>
            <a:endParaRPr lang="fr-FR" sz="16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16</a:t>
            </a:fld>
            <a:endParaRPr lang="fr-FR"/>
          </a:p>
        </p:txBody>
      </p:sp>
      <p:sp>
        <p:nvSpPr>
          <p:cNvPr id="9" name="Rectangle 8"/>
          <p:cNvSpPr/>
          <p:nvPr/>
        </p:nvSpPr>
        <p:spPr>
          <a:xfrm>
            <a:off x="2000232" y="214290"/>
            <a:ext cx="5786478" cy="646331"/>
          </a:xfrm>
          <a:prstGeom prst="rect">
            <a:avLst/>
          </a:prstGeom>
        </p:spPr>
        <p:txBody>
          <a:bodyPr wrap="square">
            <a:spAutoFit/>
          </a:bodyPr>
          <a:lstStyle/>
          <a:p>
            <a:pPr lvl="0" fontAlgn="base">
              <a:lnSpc>
                <a:spcPct val="150000"/>
              </a:lnSpc>
              <a:spcBef>
                <a:spcPct val="0"/>
              </a:spcBef>
              <a:spcAft>
                <a:spcPct val="0"/>
              </a:spcAft>
            </a:pPr>
            <a:r>
              <a:rPr lang="fr-FR" sz="2400" b="1" dirty="0" smtClean="0">
                <a:latin typeface="Berlin Sans FB" pitchFamily="34" charset="0"/>
                <a:ea typeface="Times New Roman" pitchFamily="18" charset="0"/>
                <a:cs typeface="Times New Roman" pitchFamily="18" charset="0"/>
              </a:rPr>
              <a:t>D- Suggestions</a:t>
            </a:r>
            <a:endParaRPr lang="fr-FR" sz="2400" dirty="0" smtClean="0">
              <a:latin typeface="Berlin Sans FB"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642918"/>
            <a:ext cx="8858312" cy="5786478"/>
          </a:xfrm>
        </p:spPr>
        <p:txBody>
          <a:bodyPr>
            <a:noAutofit/>
          </a:bodyPr>
          <a:lstStyle/>
          <a:p>
            <a:pPr algn="l"/>
            <a:r>
              <a:rPr lang="fr-FR" sz="1800" b="1" dirty="0" smtClean="0">
                <a:latin typeface="Berlin Sans FB" pitchFamily="34" charset="0"/>
              </a:rPr>
              <a:t>D.2- Faire le nécessaire et faire vivre la démarche qualité</a:t>
            </a:r>
            <a:r>
              <a:rPr lang="fr-FR" sz="1600" b="1" dirty="0" smtClean="0">
                <a:latin typeface="Berlin Sans FB" pitchFamily="34" charset="0"/>
              </a:rPr>
              <a:t/>
            </a:r>
            <a:br>
              <a:rPr lang="fr-FR" sz="1600" b="1" dirty="0" smtClean="0">
                <a:latin typeface="Berlin Sans FB" pitchFamily="34" charset="0"/>
              </a:rPr>
            </a:br>
            <a:r>
              <a:rPr lang="fr-FR" sz="1600" b="1" dirty="0" smtClean="0">
                <a:latin typeface="Berlin Sans FB" pitchFamily="34" charset="0"/>
              </a:rPr>
              <a:t>- </a:t>
            </a:r>
            <a:r>
              <a:rPr lang="fr-FR" sz="1600" dirty="0" smtClean="0">
                <a:latin typeface="Berlin Sans FB" pitchFamily="34" charset="0"/>
              </a:rPr>
              <a:t>Le risque c'est que dans l'enthousiasme du départ, on en fasse trop. Un système trop complexe va progressivement être de moins en moins efficace. Il ne faut pas oublier que « </a:t>
            </a:r>
            <a:r>
              <a:rPr lang="fr-FR" sz="1600" i="1" dirty="0" smtClean="0">
                <a:latin typeface="Berlin Sans FB" pitchFamily="34" charset="0"/>
              </a:rPr>
              <a:t>le mieux est parfois l'ennemi du bien </a:t>
            </a:r>
            <a:r>
              <a:rPr lang="fr-FR" sz="1600" dirty="0" smtClean="0">
                <a:latin typeface="Berlin Sans FB" pitchFamily="34" charset="0"/>
              </a:rPr>
              <a:t>».</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Demi" pitchFamily="34" charset="0"/>
              </a:rPr>
              <a:t>-</a:t>
            </a:r>
            <a:r>
              <a:rPr lang="fr-FR" sz="1600" dirty="0" smtClean="0">
                <a:latin typeface="Berlin Sans FB" pitchFamily="34" charset="0"/>
              </a:rPr>
              <a:t> Un autre écueil est la réticence à consigner par écrit son savoir-faire, et donc quelque part, sa raison d'être. Il faut que l'opérateur prenne conscience que l'entreprise ne doit pas être trop pénalisée par son absence (par exemple un congé maladie). </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Demi" pitchFamily="34" charset="0"/>
              </a:rPr>
              <a:t>-</a:t>
            </a:r>
            <a:r>
              <a:rPr lang="fr-FR" sz="1600" dirty="0" smtClean="0">
                <a:latin typeface="Berlin Sans FB" pitchFamily="34" charset="0"/>
              </a:rPr>
              <a:t> Il faut également envisager de mesurer l'efficacité du système qualité mis en place. D'abord pour rassurer les acteurs, leur montrer que leur effort n'a pas été vain, c'est l'effet pédagogique du système qualité. Ensuite, cela permet de prévenir toute dérive en engageant des actions correctives.</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800" b="1" dirty="0" smtClean="0">
                <a:latin typeface="Berlin Sans FB" pitchFamily="34" charset="0"/>
              </a:rPr>
              <a:t>D.3- Se concentrer sur le produit</a:t>
            </a:r>
            <a:r>
              <a:rPr lang="fr-FR" sz="1600" b="1" dirty="0" smtClean="0">
                <a:latin typeface="Berlin Sans FB" pitchFamily="34" charset="0"/>
              </a:rPr>
              <a:t/>
            </a:r>
            <a:br>
              <a:rPr lang="fr-FR" sz="1600" b="1" dirty="0" smtClean="0">
                <a:latin typeface="Berlin Sans FB" pitchFamily="34" charset="0"/>
              </a:rPr>
            </a:br>
            <a:r>
              <a:rPr lang="fr-FR" sz="1600" dirty="0" smtClean="0">
                <a:latin typeface="Berlin Sans FB" pitchFamily="34" charset="0"/>
              </a:rPr>
              <a:t>Ce que le client achète, c'est le produit et non le système qualité. </a:t>
            </a:r>
            <a:br>
              <a:rPr lang="fr-FR" sz="1600" dirty="0" smtClean="0">
                <a:latin typeface="Berlin Sans FB" pitchFamily="34" charset="0"/>
              </a:rPr>
            </a:br>
            <a:r>
              <a:rPr lang="fr-FR" sz="1600" dirty="0" smtClean="0">
                <a:latin typeface="Berlin Sans FB" pitchFamily="34" charset="0"/>
              </a:rPr>
              <a:t/>
            </a:r>
            <a:br>
              <a:rPr lang="fr-FR" sz="1600" dirty="0" smtClean="0">
                <a:latin typeface="Berlin Sans FB" pitchFamily="34" charset="0"/>
              </a:rPr>
            </a:br>
            <a:r>
              <a:rPr lang="fr-FR" sz="1600" dirty="0" smtClean="0">
                <a:latin typeface="Berlin Sans FB" pitchFamily="34" charset="0"/>
              </a:rPr>
              <a:t> </a:t>
            </a:r>
            <a:r>
              <a:rPr lang="fr-FR" sz="1800" b="1" dirty="0" smtClean="0">
                <a:latin typeface="Berlin Sans FB" pitchFamily="34" charset="0"/>
              </a:rPr>
              <a:t>D.4- Ne pas perdre de vue la satisfaction du client</a:t>
            </a:r>
            <a:r>
              <a:rPr lang="fr-FR" sz="1600" b="1" dirty="0" smtClean="0">
                <a:latin typeface="Berlin Sans FB" pitchFamily="34" charset="0"/>
              </a:rPr>
              <a:t/>
            </a:r>
            <a:br>
              <a:rPr lang="fr-FR" sz="1600" b="1" dirty="0" smtClean="0">
                <a:latin typeface="Berlin Sans FB" pitchFamily="34" charset="0"/>
              </a:rPr>
            </a:br>
            <a:r>
              <a:rPr lang="fr-FR" sz="1600" dirty="0" smtClean="0">
                <a:latin typeface="Berlin Sans FB" pitchFamily="34" charset="0"/>
              </a:rPr>
              <a:t> La séduction est l'image du ratio qualité/coût. Assurer la qualité des prestations, tout en assurant la qualité du produit, et en réduisant les coûts de fabrication est donc devenue essentielle et stratégique. </a:t>
            </a:r>
            <a:br>
              <a:rPr lang="fr-FR" sz="1600" dirty="0" smtClean="0">
                <a:latin typeface="Berlin Sans FB" pitchFamily="34" charset="0"/>
              </a:rPr>
            </a:br>
            <a:endParaRPr lang="fr-FR" sz="16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17</a:t>
            </a:fld>
            <a:endParaRPr lang="fr-FR"/>
          </a:p>
        </p:txBody>
      </p:sp>
      <p:sp>
        <p:nvSpPr>
          <p:cNvPr id="9" name="Rectangle 8"/>
          <p:cNvSpPr/>
          <p:nvPr/>
        </p:nvSpPr>
        <p:spPr>
          <a:xfrm>
            <a:off x="2000232" y="214290"/>
            <a:ext cx="5786478" cy="553998"/>
          </a:xfrm>
          <a:prstGeom prst="rect">
            <a:avLst/>
          </a:prstGeom>
        </p:spPr>
        <p:txBody>
          <a:bodyPr wrap="square">
            <a:spAutoFit/>
          </a:bodyPr>
          <a:lstStyle/>
          <a:p>
            <a:pPr lvl="0" fontAlgn="base">
              <a:lnSpc>
                <a:spcPct val="150000"/>
              </a:lnSpc>
              <a:spcBef>
                <a:spcPct val="0"/>
              </a:spcBef>
              <a:spcAft>
                <a:spcPct val="0"/>
              </a:spcAft>
            </a:pPr>
            <a:r>
              <a:rPr lang="fr-FR" sz="2000" b="1" dirty="0" smtClean="0">
                <a:latin typeface="Berlin Sans FB" pitchFamily="34" charset="0"/>
                <a:ea typeface="Times New Roman" pitchFamily="18" charset="0"/>
                <a:cs typeface="Times New Roman" pitchFamily="18" charset="0"/>
              </a:rPr>
              <a:t>D- Suggestions (suite)</a:t>
            </a:r>
            <a:endParaRPr lang="fr-FR" sz="2000" dirty="0" smtClean="0">
              <a:latin typeface="Berlin Sans FB"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0" name="Image 9"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1"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2" name="ZoneTexte 11"/>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2214546" y="642918"/>
            <a:ext cx="5414946" cy="928694"/>
          </a:xfrm>
        </p:spPr>
        <p:txBody>
          <a:bodyPr>
            <a:normAutofit/>
          </a:bodyPr>
          <a:lstStyle/>
          <a:p>
            <a:r>
              <a:rPr lang="fr-FR" sz="2800" dirty="0" smtClean="0">
                <a:latin typeface="Berlin Sans FB Demi" pitchFamily="34" charset="0"/>
              </a:rPr>
              <a:t>CONCLUSION</a:t>
            </a:r>
            <a:endParaRPr lang="fr-FR" sz="2800" dirty="0">
              <a:latin typeface="Berlin Sans FB Demi" pitchFamily="34" charset="0"/>
            </a:endParaRPr>
          </a:p>
        </p:txBody>
      </p:sp>
      <p:sp>
        <p:nvSpPr>
          <p:cNvPr id="3" name="Sous-titre 2"/>
          <p:cNvSpPr>
            <a:spLocks noGrp="1"/>
          </p:cNvSpPr>
          <p:nvPr>
            <p:ph type="subTitle" idx="1"/>
          </p:nvPr>
        </p:nvSpPr>
        <p:spPr>
          <a:xfrm>
            <a:off x="285720" y="1571612"/>
            <a:ext cx="8643998" cy="4071966"/>
          </a:xfrm>
        </p:spPr>
        <p:txBody>
          <a:bodyPr>
            <a:noAutofit/>
          </a:bodyPr>
          <a:lstStyle/>
          <a:p>
            <a:pPr algn="just">
              <a:lnSpc>
                <a:spcPct val="150000"/>
              </a:lnSpc>
            </a:pPr>
            <a:r>
              <a:rPr lang="fr-FR" sz="1800" dirty="0" smtClean="0">
                <a:solidFill>
                  <a:schemeClr val="tx1"/>
                </a:solidFill>
                <a:latin typeface="Berlin Sans FB" pitchFamily="34" charset="0"/>
              </a:rPr>
              <a:t>Je remercie une fois de plus l’ANOR qui a pensé que ECTA-BTP Sarl devait partager son expérience avec le panel des experts choisis pour cette concertation.</a:t>
            </a:r>
          </a:p>
          <a:p>
            <a:pPr algn="just">
              <a:lnSpc>
                <a:spcPct val="150000"/>
              </a:lnSpc>
            </a:pPr>
            <a:r>
              <a:rPr lang="fr-FR" sz="1800" dirty="0" smtClean="0">
                <a:solidFill>
                  <a:schemeClr val="tx1"/>
                </a:solidFill>
                <a:latin typeface="Berlin Sans FB" pitchFamily="34" charset="0"/>
              </a:rPr>
              <a:t>Je vais m’étendre en exhortant celles des entreprises qui trainent encore le pas de se lancer rapidement dans la démarche qualité.</a:t>
            </a:r>
          </a:p>
          <a:p>
            <a:pPr algn="just">
              <a:lnSpc>
                <a:spcPct val="150000"/>
              </a:lnSpc>
            </a:pPr>
            <a:endParaRPr lang="fr-FR" sz="1200" dirty="0" smtClean="0">
              <a:solidFill>
                <a:schemeClr val="tx1"/>
              </a:solidFill>
              <a:latin typeface="Berlin Sans FB" pitchFamily="34" charset="0"/>
            </a:endParaRPr>
          </a:p>
          <a:p>
            <a:pPr algn="just">
              <a:lnSpc>
                <a:spcPct val="150000"/>
              </a:lnSpc>
            </a:pPr>
            <a:r>
              <a:rPr lang="fr-FR" sz="1800" dirty="0" smtClean="0">
                <a:solidFill>
                  <a:schemeClr val="tx1"/>
                </a:solidFill>
                <a:latin typeface="Berlin Sans FB" pitchFamily="34" charset="0"/>
              </a:rPr>
              <a:t>Enfin, permettez moi cette suggestion à l’encontre du Gouvernement , de l’ONUDI, de l’ANOR et des partenaires bilatéraux ; la démarche qualité demeure à ce jour la meilleure garantie de compétitivité de nos entreprises et PME et par conséquent de nos fragiles économies . La création d’un fond de soutient aux entreprises engagées dans la démarche qualité nous rendra plus compétitif dans l’économie mondiale globalisée.</a:t>
            </a:r>
            <a:endParaRPr lang="fr-FR" sz="1800" dirty="0">
              <a:solidFill>
                <a:schemeClr val="tx1"/>
              </a:solidFill>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18</a:t>
            </a:fld>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B136206-86FF-422E-BF35-6499AB20D898}" type="slidenum">
              <a:rPr lang="fr-FR" smtClean="0"/>
              <a:pPr/>
              <a:t>2</a:t>
            </a:fld>
            <a:endParaRPr lang="fr-FR"/>
          </a:p>
        </p:txBody>
      </p:sp>
      <p:sp>
        <p:nvSpPr>
          <p:cNvPr id="10" name="Sous-titre 2"/>
          <p:cNvSpPr txBox="1">
            <a:spLocks/>
          </p:cNvSpPr>
          <p:nvPr/>
        </p:nvSpPr>
        <p:spPr>
          <a:xfrm>
            <a:off x="1785918" y="1142984"/>
            <a:ext cx="4572032" cy="42862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ysClr val="windowText" lastClr="000000"/>
                </a:solidFill>
                <a:effectLst/>
                <a:uLnTx/>
                <a:uFillTx/>
                <a:latin typeface="Berlin Sans FB" pitchFamily="34" charset="0"/>
                <a:ea typeface="+mn-ea"/>
                <a:cs typeface="+mn-cs"/>
              </a:rPr>
              <a:t>Sommaire </a:t>
            </a:r>
            <a:endParaRPr kumimoji="0" lang="fr-FR" sz="2800" b="1" i="0" u="none" strike="noStrike" kern="1200" cap="none" spc="0" normalizeH="0" baseline="0" noProof="0" dirty="0">
              <a:ln>
                <a:noFill/>
              </a:ln>
              <a:solidFill>
                <a:sysClr val="windowText" lastClr="000000"/>
              </a:solidFill>
              <a:effectLst/>
              <a:uLnTx/>
              <a:uFillTx/>
              <a:latin typeface="Berlin Sans FB" pitchFamily="34" charset="0"/>
              <a:ea typeface="+mn-ea"/>
              <a:cs typeface="+mn-cs"/>
            </a:endParaRPr>
          </a:p>
        </p:txBody>
      </p:sp>
      <p:sp>
        <p:nvSpPr>
          <p:cNvPr id="11" name="Sous-titre 2"/>
          <p:cNvSpPr>
            <a:spLocks noGrp="1"/>
          </p:cNvSpPr>
          <p:nvPr>
            <p:ph type="subTitle" idx="1"/>
          </p:nvPr>
        </p:nvSpPr>
        <p:spPr>
          <a:xfrm>
            <a:off x="1428728" y="1643050"/>
            <a:ext cx="7143800" cy="4357718"/>
          </a:xfrm>
        </p:spPr>
        <p:txBody>
          <a:bodyPr>
            <a:noAutofit/>
          </a:bodyPr>
          <a:lstStyle/>
          <a:p>
            <a:pPr algn="l"/>
            <a:r>
              <a:rPr lang="fr-FR" sz="1800" b="1" dirty="0" smtClean="0">
                <a:solidFill>
                  <a:sysClr val="windowText" lastClr="000000"/>
                </a:solidFill>
                <a:latin typeface="Berlin Sans FB Demi" pitchFamily="34" charset="0"/>
              </a:rPr>
              <a:t>I- Mot introductif</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II- Présentation générale de ECTA-BTP Sarl</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III- Motivations à s’engager</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IV- Le chemin parcouru</a:t>
            </a:r>
          </a:p>
          <a:p>
            <a:pPr algn="l"/>
            <a:endParaRPr lang="fr-FR" sz="7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V- Feuille de route de ECTA-BTP Sarl pour la mise en place du SMQ </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VI- L’apport du Système de Management de la Qualité (SMQ) dans le fonctionnement de ECTA-BTP Sarl</a:t>
            </a:r>
          </a:p>
          <a:p>
            <a:pPr algn="l"/>
            <a:r>
              <a:rPr lang="fr-FR" sz="1800" b="1" dirty="0" smtClean="0">
                <a:solidFill>
                  <a:sysClr val="windowText" lastClr="000000"/>
                </a:solidFill>
                <a:latin typeface="Berlin Sans FB Demi" pitchFamily="34" charset="0"/>
              </a:rPr>
              <a:t>    A- Sur le plan interne</a:t>
            </a:r>
          </a:p>
          <a:p>
            <a:pPr algn="l"/>
            <a:r>
              <a:rPr lang="fr-FR" sz="1800" b="1" dirty="0" smtClean="0">
                <a:solidFill>
                  <a:sysClr val="windowText" lastClr="000000"/>
                </a:solidFill>
                <a:latin typeface="Berlin Sans FB Demi" pitchFamily="34" charset="0"/>
              </a:rPr>
              <a:t>    B- Sur le plan externe</a:t>
            </a:r>
          </a:p>
          <a:p>
            <a:pPr algn="l"/>
            <a:r>
              <a:rPr lang="fr-FR" sz="1800" b="1" dirty="0" smtClean="0">
                <a:solidFill>
                  <a:sysClr val="windowText" lastClr="000000"/>
                </a:solidFill>
                <a:latin typeface="Berlin Sans FB Demi" pitchFamily="34" charset="0"/>
              </a:rPr>
              <a:t>    C- Quelques Obstacles de mis en place de notre SMQ</a:t>
            </a:r>
          </a:p>
          <a:p>
            <a:pPr algn="l"/>
            <a:r>
              <a:rPr lang="fr-FR" sz="1800" b="1" dirty="0" smtClean="0">
                <a:solidFill>
                  <a:sysClr val="windowText" lastClr="000000"/>
                </a:solidFill>
                <a:latin typeface="Berlin Sans FB Demi" pitchFamily="34" charset="0"/>
              </a:rPr>
              <a:t>    D- Suggestions</a:t>
            </a:r>
          </a:p>
          <a:p>
            <a:pPr algn="l"/>
            <a:endParaRPr lang="fr-FR" sz="4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     Conclusion</a:t>
            </a:r>
            <a:endParaRPr lang="fr-FR" sz="1800" b="1" dirty="0">
              <a:solidFill>
                <a:sysClr val="windowText" lastClr="000000"/>
              </a:solidFill>
              <a:latin typeface="Berlin Sans FB Demi" pitchFamily="34" charset="0"/>
            </a:endParaRPr>
          </a:p>
        </p:txBody>
      </p:sp>
      <p:sp>
        <p:nvSpPr>
          <p:cNvPr id="12" name="Titre 1"/>
          <p:cNvSpPr>
            <a:spLocks noGrp="1"/>
          </p:cNvSpPr>
          <p:nvPr>
            <p:ph type="ctrTitle"/>
          </p:nvPr>
        </p:nvSpPr>
        <p:spPr>
          <a:xfrm>
            <a:off x="2143108" y="142852"/>
            <a:ext cx="6072230" cy="714380"/>
          </a:xfrm>
        </p:spPr>
        <p:txBody>
          <a:bodyPr>
            <a:noAutofit/>
          </a:bodyPr>
          <a:lstStyle/>
          <a:p>
            <a:r>
              <a:rPr lang="fr-FR" sz="2400" b="1" dirty="0" smtClean="0">
                <a:latin typeface="Berlin Sans FB" pitchFamily="34" charset="0"/>
              </a:rPr>
              <a:t>Démarche qualité et certification ISO 9001: 2008 de ECTA-BTP Sarl</a:t>
            </a:r>
            <a:endParaRPr lang="fr-FR" sz="2400" b="1" dirty="0">
              <a:latin typeface="Berlin Sans FB" pitchFamily="34" charset="0"/>
            </a:endParaRPr>
          </a:p>
        </p:txBody>
      </p:sp>
      <p:pic>
        <p:nvPicPr>
          <p:cNvPr id="17" name="Image 16"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8" name="Image 17" descr="C:\Documents and Settings\Chancelier\Bureau\ISO_9001.jpg"/>
          <p:cNvPicPr/>
          <p:nvPr/>
        </p:nvPicPr>
        <p:blipFill>
          <a:blip r:embed="rId3"/>
          <a:srcRect/>
          <a:stretch>
            <a:fillRect/>
          </a:stretch>
        </p:blipFill>
        <p:spPr bwMode="auto">
          <a:xfrm>
            <a:off x="2296" y="6000768"/>
            <a:ext cx="1035840" cy="468000"/>
          </a:xfrm>
          <a:prstGeom prst="rect">
            <a:avLst/>
          </a:prstGeom>
          <a:noFill/>
          <a:ln w="9525">
            <a:noFill/>
            <a:miter lim="800000"/>
            <a:headEnd/>
            <a:tailEnd/>
          </a:ln>
        </p:spPr>
      </p:pic>
      <p:sp>
        <p:nvSpPr>
          <p:cNvPr id="19" name="Rectangle 7"/>
          <p:cNvSpPr>
            <a:spLocks noChangeArrowheads="1"/>
          </p:cNvSpPr>
          <p:nvPr/>
        </p:nvSpPr>
        <p:spPr bwMode="auto">
          <a:xfrm>
            <a:off x="-33370" y="640082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20" name="ZoneTexte 19"/>
          <p:cNvSpPr txBox="1"/>
          <p:nvPr/>
        </p:nvSpPr>
        <p:spPr>
          <a:xfrm>
            <a:off x="2895524" y="6596414"/>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C:\Documents and Settings\Chancelier\Bureau\ISO_9001.jpg"/>
          <p:cNvPicPr/>
          <p:nvPr/>
        </p:nvPicPr>
        <p:blipFill>
          <a:blip r:embed="rId2"/>
          <a:srcRect/>
          <a:stretch>
            <a:fillRect/>
          </a:stretch>
        </p:blipFill>
        <p:spPr bwMode="auto">
          <a:xfrm>
            <a:off x="2296" y="6000768"/>
            <a:ext cx="1035840" cy="468000"/>
          </a:xfrm>
          <a:prstGeom prst="rect">
            <a:avLst/>
          </a:prstGeom>
          <a:noFill/>
          <a:ln w="9525">
            <a:noFill/>
            <a:miter lim="800000"/>
            <a:headEnd/>
            <a:tailEnd/>
          </a:ln>
        </p:spPr>
      </p:pic>
      <p:sp>
        <p:nvSpPr>
          <p:cNvPr id="2" name="Titre 1"/>
          <p:cNvSpPr>
            <a:spLocks noGrp="1"/>
          </p:cNvSpPr>
          <p:nvPr>
            <p:ph type="ctrTitle"/>
          </p:nvPr>
        </p:nvSpPr>
        <p:spPr>
          <a:xfrm>
            <a:off x="1928826" y="142852"/>
            <a:ext cx="6715140" cy="857255"/>
          </a:xfrm>
        </p:spPr>
        <p:txBody>
          <a:bodyPr>
            <a:normAutofit fontScale="90000"/>
          </a:bodyPr>
          <a:lstStyle/>
          <a:p>
            <a:r>
              <a:rPr lang="fr-FR" sz="2800" b="1" dirty="0" smtClean="0">
                <a:latin typeface="Berlin Sans FB Demi" pitchFamily="34" charset="0"/>
              </a:rPr>
              <a:t>I- Mot introductif du Directeur Général de ECTA-BTP Sarl</a:t>
            </a:r>
            <a:endParaRPr lang="fr-FR" sz="2800" b="1" dirty="0">
              <a:latin typeface="Berlin Sans FB Demi" pitchFamily="34" charset="0"/>
            </a:endParaRPr>
          </a:p>
        </p:txBody>
      </p:sp>
      <p:sp>
        <p:nvSpPr>
          <p:cNvPr id="3" name="Sous-titre 2"/>
          <p:cNvSpPr>
            <a:spLocks noGrp="1"/>
          </p:cNvSpPr>
          <p:nvPr>
            <p:ph type="subTitle" idx="1"/>
          </p:nvPr>
        </p:nvSpPr>
        <p:spPr>
          <a:xfrm>
            <a:off x="357158" y="1357298"/>
            <a:ext cx="8501122" cy="4572032"/>
          </a:xfrm>
        </p:spPr>
        <p:txBody>
          <a:bodyPr>
            <a:noAutofit/>
          </a:bodyPr>
          <a:lstStyle/>
          <a:p>
            <a:pPr algn="just"/>
            <a:r>
              <a:rPr lang="fr-FR" sz="1800" b="1" dirty="0" smtClean="0">
                <a:solidFill>
                  <a:schemeClr val="tx1"/>
                </a:solidFill>
                <a:latin typeface="Berlin Sans FB" pitchFamily="34" charset="0"/>
              </a:rPr>
              <a:t>	En ma Qualité de DG de ECTA-BTP Sarl,  je suis très honoré  de la confiance  portée à notre entreprise par la Direction Générale de l’ANOR et ses partenaires que je tiens vivement  à remercier  solennellement au nom de tout le personnel .</a:t>
            </a:r>
          </a:p>
          <a:p>
            <a:pPr algn="just"/>
            <a:r>
              <a:rPr lang="fr-FR" sz="1800" b="1" dirty="0" smtClean="0">
                <a:solidFill>
                  <a:schemeClr val="tx1"/>
                </a:solidFill>
                <a:latin typeface="Berlin Sans FB" pitchFamily="34" charset="0"/>
              </a:rPr>
              <a:t> 	Au nom des entreprises  certifiées du secteur privé en Général et celles du secteur des bâtiments et travaux publics en particulier, je tiens à apporter un témoignage vivant, sur la contribution de la démarche qualité dans l’amélioration de nos performances. </a:t>
            </a:r>
          </a:p>
          <a:p>
            <a:pPr algn="just"/>
            <a:r>
              <a:rPr lang="fr-FR" sz="1800" b="1" dirty="0" smtClean="0">
                <a:solidFill>
                  <a:schemeClr val="tx1"/>
                </a:solidFill>
                <a:latin typeface="Berlin Sans FB" pitchFamily="34" charset="0"/>
              </a:rPr>
              <a:t>	Pour cela mon propos s’articulera autour de  quatre  axes à savoir :</a:t>
            </a:r>
          </a:p>
          <a:p>
            <a:pPr algn="just">
              <a:buFont typeface="Wingdings" pitchFamily="2" charset="2"/>
              <a:buChar char="Ø"/>
            </a:pPr>
            <a:r>
              <a:rPr lang="fr-FR" sz="1800" b="1" dirty="0" smtClean="0">
                <a:solidFill>
                  <a:schemeClr val="tx1"/>
                </a:solidFill>
                <a:latin typeface="Berlin Sans FB" pitchFamily="34" charset="0"/>
              </a:rPr>
              <a:t> La présentation générale de ECTA-BTP Sarl</a:t>
            </a:r>
          </a:p>
          <a:p>
            <a:pPr algn="just">
              <a:buFont typeface="Wingdings" pitchFamily="2" charset="2"/>
              <a:buChar char="Ø"/>
            </a:pPr>
            <a:r>
              <a:rPr lang="fr-FR" sz="1800" b="1" dirty="0" smtClean="0">
                <a:solidFill>
                  <a:schemeClr val="tx1"/>
                </a:solidFill>
                <a:latin typeface="Berlin Sans FB" pitchFamily="34" charset="0"/>
              </a:rPr>
              <a:t>Les motivations à s’engager dans une démarche qualité;</a:t>
            </a:r>
          </a:p>
          <a:p>
            <a:pPr lvl="0" algn="just">
              <a:buFont typeface="Wingdings" pitchFamily="2" charset="2"/>
              <a:buChar char="Ø"/>
            </a:pPr>
            <a:r>
              <a:rPr lang="fr-FR" sz="1800" b="1" dirty="0" smtClean="0">
                <a:solidFill>
                  <a:schemeClr val="tx1"/>
                </a:solidFill>
                <a:latin typeface="Berlin Sans FB" pitchFamily="34" charset="0"/>
              </a:rPr>
              <a:t>Le chemin parcouru;</a:t>
            </a:r>
          </a:p>
          <a:p>
            <a:pPr lvl="0" algn="just">
              <a:buFont typeface="Wingdings" pitchFamily="2" charset="2"/>
              <a:buChar char="Ø"/>
            </a:pPr>
            <a:r>
              <a:rPr lang="fr-FR" sz="1800" b="1" dirty="0" smtClean="0">
                <a:solidFill>
                  <a:schemeClr val="tx1"/>
                </a:solidFill>
                <a:latin typeface="Berlin Sans FB" pitchFamily="34" charset="0"/>
              </a:rPr>
              <a:t>Les retombées du système qualité mis en place. </a:t>
            </a:r>
          </a:p>
          <a:p>
            <a:pPr algn="just"/>
            <a:r>
              <a:rPr lang="fr-FR" sz="1800" b="1" dirty="0" smtClean="0">
                <a:solidFill>
                  <a:schemeClr val="tx1"/>
                </a:solidFill>
                <a:latin typeface="Berlin Sans FB" pitchFamily="34" charset="0"/>
              </a:rPr>
              <a:t>	J’achèverai ce témoignage en présentant quelques risques  déterminants de l’échec  de la mise en place d’une démarche qualité.</a:t>
            </a:r>
          </a:p>
          <a:p>
            <a:pPr algn="just"/>
            <a:endParaRPr lang="fr-FR" sz="1800" b="1" dirty="0">
              <a:solidFill>
                <a:schemeClr val="tx1"/>
              </a:solidFill>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3</a:t>
            </a:fld>
            <a:endParaRPr lang="fr-FR"/>
          </a:p>
        </p:txBody>
      </p:sp>
      <p:pic>
        <p:nvPicPr>
          <p:cNvPr id="9" name="Image 8" descr="logo ecta"/>
          <p:cNvPicPr/>
          <p:nvPr/>
        </p:nvPicPr>
        <p:blipFill>
          <a:blip r:embed="rId3"/>
          <a:srcRect/>
          <a:stretch>
            <a:fillRect/>
          </a:stretch>
        </p:blipFill>
        <p:spPr bwMode="auto">
          <a:xfrm>
            <a:off x="-32" y="-24"/>
            <a:ext cx="1285884" cy="642942"/>
          </a:xfrm>
          <a:prstGeom prst="rect">
            <a:avLst/>
          </a:prstGeom>
          <a:noFill/>
          <a:ln w="9525">
            <a:noFill/>
            <a:miter lim="800000"/>
            <a:headEnd/>
            <a:tailEnd/>
          </a:ln>
        </p:spPr>
      </p:pic>
      <p:sp>
        <p:nvSpPr>
          <p:cNvPr id="11" name="Rectangle 7"/>
          <p:cNvSpPr>
            <a:spLocks noChangeArrowheads="1"/>
          </p:cNvSpPr>
          <p:nvPr/>
        </p:nvSpPr>
        <p:spPr bwMode="auto">
          <a:xfrm>
            <a:off x="-33370" y="640082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2" name="ZoneTexte 11"/>
          <p:cNvSpPr txBox="1"/>
          <p:nvPr/>
        </p:nvSpPr>
        <p:spPr>
          <a:xfrm>
            <a:off x="2895524" y="6596414"/>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3" name="Image 12" descr="C:\Documents and Settings\Chancelier\Bureau\ISO_9001.jpg"/>
          <p:cNvPicPr/>
          <p:nvPr/>
        </p:nvPicPr>
        <p:blipFill>
          <a:blip r:embed="rId3"/>
          <a:srcRect/>
          <a:stretch>
            <a:fillRect/>
          </a:stretch>
        </p:blipFill>
        <p:spPr bwMode="auto">
          <a:xfrm>
            <a:off x="2296" y="6000768"/>
            <a:ext cx="1035840" cy="468000"/>
          </a:xfrm>
          <a:prstGeom prst="rect">
            <a:avLst/>
          </a:prstGeom>
          <a:noFill/>
          <a:ln w="9525">
            <a:noFill/>
            <a:miter lim="800000"/>
            <a:headEnd/>
            <a:tailEnd/>
          </a:ln>
        </p:spPr>
      </p:pic>
      <p:sp>
        <p:nvSpPr>
          <p:cNvPr id="2" name="Titre 1"/>
          <p:cNvSpPr>
            <a:spLocks noGrp="1"/>
          </p:cNvSpPr>
          <p:nvPr>
            <p:ph type="ctrTitle"/>
          </p:nvPr>
        </p:nvSpPr>
        <p:spPr>
          <a:xfrm>
            <a:off x="1728822" y="-24"/>
            <a:ext cx="6557954" cy="642942"/>
          </a:xfrm>
        </p:spPr>
        <p:txBody>
          <a:bodyPr>
            <a:normAutofit fontScale="90000"/>
          </a:bodyPr>
          <a:lstStyle/>
          <a:p>
            <a:r>
              <a:rPr lang="fr-FR" sz="2400" b="1" dirty="0" smtClean="0">
                <a:latin typeface="Berlin Sans FB" pitchFamily="34" charset="0"/>
              </a:rPr>
              <a:t>II- PRESENTATION GENRALE DE ECTA-BTP Sarl</a:t>
            </a:r>
            <a:endParaRPr lang="fr-FR" sz="2400" b="1"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4</a:t>
            </a:fld>
            <a:endParaRPr lang="fr-FR"/>
          </a:p>
        </p:txBody>
      </p:sp>
      <p:sp>
        <p:nvSpPr>
          <p:cNvPr id="10" name="Sous-titre 2"/>
          <p:cNvSpPr txBox="1">
            <a:spLocks/>
          </p:cNvSpPr>
          <p:nvPr/>
        </p:nvSpPr>
        <p:spPr>
          <a:xfrm>
            <a:off x="571472" y="571480"/>
            <a:ext cx="7929618" cy="535785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fr-FR" sz="800" b="1" u="sng"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000" b="1" i="0" strike="noStrike" kern="1200" cap="none" spc="0" normalizeH="0" baseline="0" noProof="0" dirty="0" smtClean="0">
                <a:ln>
                  <a:noFill/>
                </a:ln>
                <a:effectLst/>
                <a:uLnTx/>
                <a:uFillTx/>
                <a:latin typeface="Berlin Sans FB Demi" pitchFamily="34" charset="0"/>
                <a:ea typeface="+mn-ea"/>
                <a:cs typeface="+mn-cs"/>
              </a:rPr>
              <a:t>ECTA-BTP Sarl (Etablissement Camerounais des Techniciens Associés en Bâtiment et Travaux</a:t>
            </a:r>
            <a:r>
              <a:rPr kumimoji="0" lang="fr-FR" sz="2000" b="1" i="0" strike="noStrike" kern="1200" cap="none" spc="0" normalizeH="0" noProof="0" dirty="0" smtClean="0">
                <a:ln>
                  <a:noFill/>
                </a:ln>
                <a:effectLst/>
                <a:uLnTx/>
                <a:uFillTx/>
                <a:latin typeface="Berlin Sans FB Demi" pitchFamily="34" charset="0"/>
                <a:ea typeface="+mn-ea"/>
                <a:cs typeface="+mn-cs"/>
              </a:rPr>
              <a:t> Publics)</a:t>
            </a:r>
            <a:r>
              <a:rPr lang="fr-FR" sz="2000" b="1" dirty="0" smtClean="0">
                <a:latin typeface="Berlin Sans FB Demi" pitchFamily="34" charset="0"/>
              </a:rPr>
              <a:t> est un bureau d’Etudes Techniques d’Ingénierie indépendant, fondé en 1989.</a:t>
            </a:r>
            <a:endParaRPr kumimoji="0" lang="fr-FR" sz="1800" b="1" i="0" strike="noStrike" kern="1200" cap="none" spc="0" normalizeH="0" baseline="0" noProof="0" dirty="0" smtClean="0">
              <a:ln>
                <a:noFill/>
              </a:ln>
              <a:effectLst/>
              <a:uLnTx/>
              <a:uFillTx/>
              <a:latin typeface="Berlin Sans FB Demi"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700" b="0" i="0" u="none" strike="noStrike" kern="1200" cap="none" spc="0" normalizeH="0" baseline="0" noProof="0" dirty="0" smtClean="0">
              <a:ln>
                <a:noFill/>
              </a:ln>
              <a:effectLst/>
              <a:uLnTx/>
              <a:uFillTx/>
              <a:latin typeface="Berlin Sans FB Demi"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effectLst/>
                <a:uLnTx/>
                <a:uFillTx/>
                <a:latin typeface="Berlin Sans FB Demi" pitchFamily="34" charset="0"/>
                <a:ea typeface="+mn-ea"/>
                <a:cs typeface="+mn-cs"/>
              </a:rPr>
              <a:t>ECTA-BTP Sarl </a:t>
            </a:r>
            <a:r>
              <a:rPr kumimoji="0" lang="fr-FR" sz="2000" b="0" i="0" u="none" strike="noStrike" kern="1200" cap="none" spc="0" normalizeH="0" baseline="0" noProof="0" dirty="0" smtClean="0">
                <a:ln>
                  <a:noFill/>
                </a:ln>
                <a:effectLst/>
                <a:uLnTx/>
                <a:uFillTx/>
                <a:latin typeface="Berlin Sans FB Demi" pitchFamily="34" charset="0"/>
                <a:ea typeface="+mn-ea"/>
                <a:cs typeface="+mn-cs"/>
              </a:rPr>
              <a:t>est spécialisé en études et contrôle dans le domaine des bâtiments-travaux publics, et intervient dans toutes les phases de projet dans les domaines suivants :  </a:t>
            </a:r>
            <a:endParaRPr lang="fr-FR" sz="2000" b="1" dirty="0" smtClean="0">
              <a:latin typeface="Berlin Sans FB Demi" pitchFamily="34" charset="0"/>
            </a:endParaRP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 Routes</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Ouvrages d’art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Aménagements urbains et ruraux</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Assainissement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Hydraulique</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Environnement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Electricité </a:t>
            </a: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endParaRPr lang="fr-FR" sz="500"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r>
              <a:rPr lang="fr-FR" dirty="0" smtClean="0">
                <a:latin typeface="Berlin Sans FB Demi" pitchFamily="34" charset="0"/>
              </a:rPr>
              <a:t>         </a:t>
            </a:r>
            <a:r>
              <a:rPr lang="fr-FR" sz="2000" dirty="0" smtClean="0">
                <a:latin typeface="Berlin Sans FB Demi" pitchFamily="34" charset="0"/>
              </a:rPr>
              <a:t>L’ensemble de ces prestations, ECTA-BTP Sarl les réalise aussi au  Cameroun que dans la sous-région (Gabon, Tchad, RCA, …). </a:t>
            </a: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800" b="0" i="0" u="none" strike="noStrike" kern="1200" cap="none" spc="0" normalizeH="0" baseline="0" noProof="0" dirty="0" smtClean="0">
              <a:ln>
                <a:noFill/>
              </a:ln>
              <a:effectLst/>
              <a:uLnTx/>
              <a:uFillTx/>
              <a:latin typeface="Berlin Sans FB Demi" pitchFamily="34" charset="0"/>
              <a:ea typeface="+mn-ea"/>
              <a:cs typeface="+mn-cs"/>
            </a:endParaRPr>
          </a:p>
        </p:txBody>
      </p:sp>
      <p:sp>
        <p:nvSpPr>
          <p:cNvPr id="14" name="Rectangle 7"/>
          <p:cNvSpPr>
            <a:spLocks noChangeArrowheads="1"/>
          </p:cNvSpPr>
          <p:nvPr/>
        </p:nvSpPr>
        <p:spPr bwMode="auto">
          <a:xfrm>
            <a:off x="-33370" y="6424966"/>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5" name="ZoneTexte 14"/>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6" name="Image 15"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7"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8" name="ZoneTexte 17"/>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5" name="Titre 1"/>
          <p:cNvSpPr txBox="1">
            <a:spLocks/>
          </p:cNvSpPr>
          <p:nvPr/>
        </p:nvSpPr>
        <p:spPr>
          <a:xfrm>
            <a:off x="457200" y="2000240"/>
            <a:ext cx="8229600" cy="35719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b="0" i="0" u="none" strike="noStrike" kern="1200" cap="none" spc="0" normalizeH="0" baseline="0" noProof="0" dirty="0" smtClean="0">
                <a:ln>
                  <a:noFill/>
                </a:ln>
                <a:solidFill>
                  <a:srgbClr val="FF0000"/>
                </a:solidFill>
                <a:effectLst/>
                <a:uLnTx/>
                <a:uFillTx/>
                <a:latin typeface="Berlin Sans FB" pitchFamily="34" charset="0"/>
                <a:ea typeface="+mj-ea"/>
                <a:cs typeface="+mj-cs"/>
              </a:rPr>
              <a:t>Quelques raisons et les motivations de mise en place d’une démarche qualité</a:t>
            </a:r>
            <a:endParaRPr kumimoji="0" lang="fr-FR" b="0" i="0" u="none" strike="noStrike" kern="1200" cap="none" spc="0" normalizeH="0" baseline="0" noProof="0" dirty="0">
              <a:ln>
                <a:noFill/>
              </a:ln>
              <a:solidFill>
                <a:srgbClr val="FF0000"/>
              </a:solidFill>
              <a:effectLst/>
              <a:uLnTx/>
              <a:uFillTx/>
              <a:latin typeface="Berlin Sans FB" pitchFamily="34" charset="0"/>
              <a:ea typeface="+mj-ea"/>
              <a:cs typeface="+mj-cs"/>
            </a:endParaRPr>
          </a:p>
        </p:txBody>
      </p:sp>
      <p:graphicFrame>
        <p:nvGraphicFramePr>
          <p:cNvPr id="6" name="Espace réservé du contenu 3"/>
          <p:cNvGraphicFramePr>
            <a:graphicFrameLocks/>
          </p:cNvGraphicFramePr>
          <p:nvPr/>
        </p:nvGraphicFramePr>
        <p:xfrm>
          <a:off x="285720" y="2428868"/>
          <a:ext cx="8715436" cy="3962400"/>
        </p:xfrm>
        <a:graphic>
          <a:graphicData uri="http://schemas.openxmlformats.org/drawingml/2006/table">
            <a:tbl>
              <a:tblPr firstRow="1" bandRow="1">
                <a:tableStyleId>{BC89EF96-8CEA-46FF-86C4-4CE0E7609802}</a:tableStyleId>
              </a:tblPr>
              <a:tblGrid>
                <a:gridCol w="450798"/>
                <a:gridCol w="8264638"/>
              </a:tblGrid>
              <a:tr h="192170">
                <a:tc>
                  <a:txBody>
                    <a:bodyPr/>
                    <a:lstStyle/>
                    <a:p>
                      <a:endParaRPr lang="fr-FR" sz="1500" dirty="0"/>
                    </a:p>
                  </a:txBody>
                  <a:tcPr/>
                </a:tc>
                <a:tc>
                  <a:txBody>
                    <a:bodyPr/>
                    <a:lstStyle/>
                    <a:p>
                      <a:r>
                        <a:rPr lang="fr-FR" sz="1800" dirty="0" smtClean="0"/>
                        <a:t>Les avantages de la démarche qualité</a:t>
                      </a:r>
                      <a:endParaRPr lang="fr-FR" sz="1800" dirty="0"/>
                    </a:p>
                  </a:txBody>
                  <a:tcPr/>
                </a:tc>
              </a:tr>
              <a:tr h="323024">
                <a:tc>
                  <a:txBody>
                    <a:bodyPr/>
                    <a:lstStyle/>
                    <a:p>
                      <a:r>
                        <a:rPr lang="fr-FR" sz="1500" dirty="0" smtClean="0"/>
                        <a:t>1</a:t>
                      </a:r>
                      <a:endParaRPr lang="fr-FR" sz="1500" dirty="0"/>
                    </a:p>
                  </a:txBody>
                  <a:tcPr/>
                </a:tc>
                <a:tc>
                  <a:txBody>
                    <a:bodyPr/>
                    <a:lstStyle/>
                    <a:p>
                      <a:r>
                        <a:rPr lang="fr-FR" sz="1600" b="1" dirty="0" smtClean="0">
                          <a:solidFill>
                            <a:schemeClr val="tx1"/>
                          </a:solidFill>
                        </a:rPr>
                        <a:t>Mettre en place une meilleure </a:t>
                      </a:r>
                      <a:r>
                        <a:rPr lang="fr-FR" sz="1600" b="1" dirty="0" smtClean="0"/>
                        <a:t>organisation : outil au service de la gouvernance de l’entreprise</a:t>
                      </a:r>
                      <a:endParaRPr lang="fr-FR" sz="1600" b="1" dirty="0"/>
                    </a:p>
                  </a:txBody>
                  <a:tcPr/>
                </a:tc>
              </a:tr>
              <a:tr h="192170">
                <a:tc>
                  <a:txBody>
                    <a:bodyPr/>
                    <a:lstStyle/>
                    <a:p>
                      <a:r>
                        <a:rPr lang="fr-FR" sz="1500" dirty="0" smtClean="0"/>
                        <a:t>2</a:t>
                      </a:r>
                      <a:endParaRPr lang="fr-FR" sz="1500" dirty="0"/>
                    </a:p>
                  </a:txBody>
                  <a:tcPr/>
                </a:tc>
                <a:tc>
                  <a:txBody>
                    <a:bodyPr/>
                    <a:lstStyle/>
                    <a:p>
                      <a:r>
                        <a:rPr lang="fr-FR" sz="1600" b="1" dirty="0" smtClean="0"/>
                        <a:t>Répondre aux attentes du client: outil de maîtrise</a:t>
                      </a:r>
                      <a:r>
                        <a:rPr lang="fr-FR" sz="1600" b="1" baseline="0" dirty="0" smtClean="0"/>
                        <a:t> opérationnelle du produit</a:t>
                      </a:r>
                      <a:endParaRPr lang="fr-FR" sz="1600" b="1" dirty="0"/>
                    </a:p>
                  </a:txBody>
                  <a:tcPr/>
                </a:tc>
              </a:tr>
              <a:tr h="188073">
                <a:tc>
                  <a:txBody>
                    <a:bodyPr/>
                    <a:lstStyle/>
                    <a:p>
                      <a:r>
                        <a:rPr lang="fr-FR" sz="1500" dirty="0" smtClean="0"/>
                        <a:t>3</a:t>
                      </a:r>
                      <a:endParaRPr lang="fr-FR" sz="1500" dirty="0"/>
                    </a:p>
                  </a:txBody>
                  <a:tcPr/>
                </a:tc>
                <a:tc>
                  <a:txBody>
                    <a:bodyPr/>
                    <a:lstStyle/>
                    <a:p>
                      <a:r>
                        <a:rPr lang="fr-FR" sz="1600" b="1" dirty="0" smtClean="0"/>
                        <a:t>Permettre</a:t>
                      </a:r>
                      <a:r>
                        <a:rPr lang="fr-FR" sz="1600" b="1" baseline="0" dirty="0" smtClean="0"/>
                        <a:t> à l’entreprise d’être plus compétitive: outil pour détecter les enjeux majeurs</a:t>
                      </a:r>
                      <a:endParaRPr lang="fr-FR" sz="1600" b="1" dirty="0"/>
                    </a:p>
                  </a:txBody>
                  <a:tcPr/>
                </a:tc>
              </a:tr>
              <a:tr h="192170">
                <a:tc>
                  <a:txBody>
                    <a:bodyPr/>
                    <a:lstStyle/>
                    <a:p>
                      <a:r>
                        <a:rPr lang="fr-FR" sz="1500" dirty="0" smtClean="0"/>
                        <a:t>4</a:t>
                      </a:r>
                      <a:endParaRPr lang="fr-FR" sz="1500" dirty="0"/>
                    </a:p>
                  </a:txBody>
                  <a:tcPr/>
                </a:tc>
                <a:tc>
                  <a:txBody>
                    <a:bodyPr/>
                    <a:lstStyle/>
                    <a:p>
                      <a:r>
                        <a:rPr lang="fr-FR" sz="1600" b="1" dirty="0" smtClean="0"/>
                        <a:t>Formaliser les procédures: outil pour dégager les pistes</a:t>
                      </a:r>
                      <a:r>
                        <a:rPr lang="fr-FR" sz="1600" b="1" baseline="0" dirty="0" smtClean="0"/>
                        <a:t> de progrès</a:t>
                      </a:r>
                      <a:endParaRPr lang="fr-FR" sz="1600" b="1" dirty="0"/>
                    </a:p>
                  </a:txBody>
                  <a:tcPr/>
                </a:tc>
              </a:tr>
              <a:tr h="336298">
                <a:tc>
                  <a:txBody>
                    <a:bodyPr/>
                    <a:lstStyle/>
                    <a:p>
                      <a:r>
                        <a:rPr lang="fr-FR" sz="1500" dirty="0" smtClean="0"/>
                        <a:t>5</a:t>
                      </a:r>
                      <a:endParaRPr lang="fr-FR" sz="1500" dirty="0"/>
                    </a:p>
                  </a:txBody>
                  <a:tcPr/>
                </a:tc>
                <a:tc>
                  <a:txBody>
                    <a:bodyPr/>
                    <a:lstStyle/>
                    <a:p>
                      <a:r>
                        <a:rPr lang="fr-FR" sz="1600" b="1" dirty="0" smtClean="0"/>
                        <a:t>Améliorer certains services et suivre une démarche du groupe : outil pour détecter les risques et les maîtriser</a:t>
                      </a:r>
                      <a:endParaRPr lang="fr-FR" sz="1600" b="1" dirty="0"/>
                    </a:p>
                  </a:txBody>
                  <a:tcPr/>
                </a:tc>
              </a:tr>
              <a:tr h="192170">
                <a:tc>
                  <a:txBody>
                    <a:bodyPr/>
                    <a:lstStyle/>
                    <a:p>
                      <a:r>
                        <a:rPr lang="fr-FR" sz="1500" dirty="0" smtClean="0"/>
                        <a:t>6</a:t>
                      </a:r>
                      <a:endParaRPr lang="fr-FR" sz="1500" dirty="0"/>
                    </a:p>
                  </a:txBody>
                  <a:tcPr/>
                </a:tc>
                <a:tc>
                  <a:txBody>
                    <a:bodyPr/>
                    <a:lstStyle/>
                    <a:p>
                      <a:r>
                        <a:rPr lang="fr-FR" sz="1600" b="1" dirty="0" smtClean="0"/>
                        <a:t>Détecter les anomalies (les non-conformités) : outil en vue d’optimiser</a:t>
                      </a:r>
                      <a:r>
                        <a:rPr lang="fr-FR" sz="1600" b="1" baseline="0" dirty="0" smtClean="0"/>
                        <a:t> l</a:t>
                      </a:r>
                      <a:r>
                        <a:rPr lang="fr-FR" sz="1600" b="1" dirty="0" smtClean="0"/>
                        <a:t>es coûts de production</a:t>
                      </a:r>
                      <a:endParaRPr lang="fr-FR" sz="1600" b="1" dirty="0"/>
                    </a:p>
                  </a:txBody>
                  <a:tcPr/>
                </a:tc>
              </a:tr>
              <a:tr h="192170">
                <a:tc>
                  <a:txBody>
                    <a:bodyPr/>
                    <a:lstStyle/>
                    <a:p>
                      <a:r>
                        <a:rPr lang="fr-FR" sz="1500" dirty="0" smtClean="0"/>
                        <a:t>7</a:t>
                      </a:r>
                      <a:endParaRPr lang="fr-FR" sz="1500" dirty="0"/>
                    </a:p>
                  </a:txBody>
                  <a:tcPr/>
                </a:tc>
                <a:tc>
                  <a:txBody>
                    <a:bodyPr/>
                    <a:lstStyle/>
                    <a:p>
                      <a:r>
                        <a:rPr lang="fr-FR" sz="1600" b="1" dirty="0" smtClean="0"/>
                        <a:t>Respecter les</a:t>
                      </a:r>
                      <a:r>
                        <a:rPr lang="fr-FR" sz="1600" b="1" baseline="0" dirty="0" smtClean="0"/>
                        <a:t> exigences légales et règlementaires</a:t>
                      </a:r>
                      <a:endParaRPr lang="fr-FR" sz="1600" b="1" dirty="0"/>
                    </a:p>
                  </a:txBody>
                  <a:tcPr/>
                </a:tc>
              </a:tr>
              <a:tr h="192170">
                <a:tc>
                  <a:txBody>
                    <a:bodyPr/>
                    <a:lstStyle/>
                    <a:p>
                      <a:r>
                        <a:rPr lang="fr-FR" sz="1500" dirty="0" smtClean="0"/>
                        <a:t>8</a:t>
                      </a:r>
                      <a:endParaRPr lang="fr-FR" sz="1500" dirty="0"/>
                    </a:p>
                  </a:txBody>
                  <a:tcPr/>
                </a:tc>
                <a:tc>
                  <a:txBody>
                    <a:bodyPr/>
                    <a:lstStyle/>
                    <a:p>
                      <a:r>
                        <a:rPr lang="fr-FR" sz="1600" b="1" dirty="0" smtClean="0"/>
                        <a:t>Améliorer l’image de l’entreprise</a:t>
                      </a:r>
                      <a:endParaRPr lang="fr-FR" sz="1600" b="1" dirty="0"/>
                    </a:p>
                  </a:txBody>
                  <a:tcPr/>
                </a:tc>
              </a:tr>
              <a:tr h="192170">
                <a:tc>
                  <a:txBody>
                    <a:bodyPr/>
                    <a:lstStyle/>
                    <a:p>
                      <a:r>
                        <a:rPr lang="fr-FR" sz="1500" dirty="0" smtClean="0"/>
                        <a:t>9</a:t>
                      </a:r>
                      <a:endParaRPr lang="fr-FR" sz="1500" dirty="0"/>
                    </a:p>
                  </a:txBody>
                  <a:tcPr/>
                </a:tc>
                <a:tc>
                  <a:txBody>
                    <a:bodyPr/>
                    <a:lstStyle/>
                    <a:p>
                      <a:r>
                        <a:rPr lang="fr-FR" sz="1600" b="1" dirty="0" smtClean="0"/>
                        <a:t>Procurer un avantage concurrentiel et un avantage à l’exportation</a:t>
                      </a:r>
                      <a:endParaRPr lang="fr-FR" sz="1600" b="1" dirty="0"/>
                    </a:p>
                  </a:txBody>
                  <a:tcPr/>
                </a:tc>
              </a:tr>
              <a:tr h="187014">
                <a:tc>
                  <a:txBody>
                    <a:bodyPr/>
                    <a:lstStyle/>
                    <a:p>
                      <a:r>
                        <a:rPr lang="fr-FR" sz="1500" dirty="0" smtClean="0"/>
                        <a:t>10</a:t>
                      </a:r>
                      <a:endParaRPr lang="fr-FR" sz="1500" dirty="0"/>
                    </a:p>
                  </a:txBody>
                  <a:tcPr/>
                </a:tc>
                <a:tc>
                  <a:txBody>
                    <a:bodyPr/>
                    <a:lstStyle/>
                    <a:p>
                      <a:pPr>
                        <a:buFont typeface="Wingdings" pitchFamily="2" charset="2"/>
                        <a:buNone/>
                      </a:pPr>
                      <a:r>
                        <a:rPr lang="fr-FR" sz="1600" b="1" baseline="0" dirty="0" smtClean="0"/>
                        <a:t>Créer un état d’esprit et développer une démarche commune à toutes les entreprises certifiées.</a:t>
                      </a:r>
                    </a:p>
                  </a:txBody>
                  <a:tcPr/>
                </a:tc>
              </a:tr>
            </a:tbl>
          </a:graphicData>
        </a:graphic>
      </p:graphicFrame>
      <p:sp>
        <p:nvSpPr>
          <p:cNvPr id="7" name="Sous-titre 2"/>
          <p:cNvSpPr>
            <a:spLocks noGrp="1"/>
          </p:cNvSpPr>
          <p:nvPr>
            <p:ph type="subTitle" idx="1"/>
          </p:nvPr>
        </p:nvSpPr>
        <p:spPr>
          <a:xfrm>
            <a:off x="1457348" y="142852"/>
            <a:ext cx="6400800" cy="428628"/>
          </a:xfrm>
        </p:spPr>
        <p:txBody>
          <a:bodyPr>
            <a:noAutofit/>
          </a:bodyPr>
          <a:lstStyle/>
          <a:p>
            <a:r>
              <a:rPr lang="fr-FR" sz="2400" b="1" dirty="0" smtClean="0">
                <a:solidFill>
                  <a:schemeClr val="tx1"/>
                </a:solidFill>
                <a:latin typeface="Berlin Sans FB" pitchFamily="34" charset="0"/>
              </a:rPr>
              <a:t>III- Motivations à s’engager dans un SMQ</a:t>
            </a:r>
            <a:endParaRPr lang="fr-FR" sz="2400" b="1" dirty="0">
              <a:solidFill>
                <a:schemeClr val="tx1"/>
              </a:solidFill>
              <a:latin typeface="Berlin Sans FB" pitchFamily="34" charset="0"/>
            </a:endParaRPr>
          </a:p>
        </p:txBody>
      </p:sp>
      <p:sp>
        <p:nvSpPr>
          <p:cNvPr id="10" name="Espace réservé du numéro de diapositive 9"/>
          <p:cNvSpPr>
            <a:spLocks noGrp="1"/>
          </p:cNvSpPr>
          <p:nvPr>
            <p:ph type="sldNum" sz="quarter" idx="12"/>
          </p:nvPr>
        </p:nvSpPr>
        <p:spPr/>
        <p:txBody>
          <a:bodyPr/>
          <a:lstStyle/>
          <a:p>
            <a:fld id="{2B136206-86FF-422E-BF35-6499AB20D898}" type="slidenum">
              <a:rPr lang="fr-FR" smtClean="0"/>
              <a:pPr/>
              <a:t>5</a:t>
            </a:fld>
            <a:endParaRPr lang="fr-FR"/>
          </a:p>
        </p:txBody>
      </p:sp>
      <p:sp>
        <p:nvSpPr>
          <p:cNvPr id="8" name="Sous-titre 2"/>
          <p:cNvSpPr txBox="1">
            <a:spLocks/>
          </p:cNvSpPr>
          <p:nvPr/>
        </p:nvSpPr>
        <p:spPr>
          <a:xfrm>
            <a:off x="500034" y="785794"/>
            <a:ext cx="8286808" cy="1071570"/>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Rectangle 8"/>
          <p:cNvSpPr/>
          <p:nvPr/>
        </p:nvSpPr>
        <p:spPr>
          <a:xfrm>
            <a:off x="214282" y="642918"/>
            <a:ext cx="8643998" cy="1323439"/>
          </a:xfrm>
          <a:prstGeom prst="rect">
            <a:avLst/>
          </a:prstGeom>
        </p:spPr>
        <p:txBody>
          <a:bodyPr wrap="square">
            <a:spAutoFit/>
          </a:bodyPr>
          <a:lstStyle/>
          <a:p>
            <a:pPr algn="just"/>
            <a:r>
              <a:rPr lang="fr-FR" sz="1600" dirty="0" smtClean="0">
                <a:latin typeface="Berlin Sans FB" pitchFamily="34" charset="0"/>
              </a:rPr>
              <a:t>	Dans le souci d’améliorer nos performances et la volonté de la Direction Générale de conquérir de nouveaux marchés à l’international ;  la prise en compte des exigences de nos partenaires bilatéraux déjà certifiés, les exigences des clients toujours plus regardants sur la qualité, nous avons pris la ferme résolution d’emprunter le train de la qualité afin d’améliorer notre organisation, nos processus et nos procédures pour garantir la satisfaction de nos clients.</a:t>
            </a:r>
            <a:endParaRPr lang="fr-FR" sz="1600" dirty="0">
              <a:latin typeface="Berlin Sans FB"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3"/>
          <a:srcRect/>
          <a:stretch>
            <a:fillRect/>
          </a:stretch>
        </p:blipFill>
        <p:spPr bwMode="auto">
          <a:xfrm>
            <a:off x="-32" y="-24"/>
            <a:ext cx="1285884" cy="642942"/>
          </a:xfrm>
          <a:prstGeom prst="rect">
            <a:avLst/>
          </a:prstGeom>
          <a:noFill/>
          <a:ln w="9525">
            <a:noFill/>
            <a:miter lim="800000"/>
            <a:headEnd/>
            <a:tailEnd/>
          </a:ln>
        </p:spPr>
      </p:pic>
      <p:pic>
        <p:nvPicPr>
          <p:cNvPr id="13" name="Image 12" descr="C:\Documents and Settings\Chancelier\Bureau\ISO_9001.jpg"/>
          <p:cNvPicPr/>
          <p:nvPr/>
        </p:nvPicPr>
        <p:blipFill>
          <a:blip r:embed="rId4"/>
          <a:srcRect/>
          <a:stretch>
            <a:fillRect/>
          </a:stretch>
        </p:blipFill>
        <p:spPr bwMode="auto">
          <a:xfrm>
            <a:off x="2296" y="6048064"/>
            <a:ext cx="1035840" cy="468000"/>
          </a:xfrm>
          <a:prstGeom prst="rect">
            <a:avLst/>
          </a:prstGeom>
          <a:noFill/>
          <a:ln w="9525">
            <a:noFill/>
            <a:miter lim="800000"/>
            <a:headEnd/>
            <a:tailEnd/>
          </a:ln>
        </p:spPr>
      </p:pic>
      <p:sp>
        <p:nvSpPr>
          <p:cNvPr id="14"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6" name="ZoneTexte 15"/>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571472" y="357166"/>
            <a:ext cx="7772400" cy="500066"/>
          </a:xfrm>
        </p:spPr>
        <p:txBody>
          <a:bodyPr>
            <a:noAutofit/>
          </a:bodyPr>
          <a:lstStyle/>
          <a:p>
            <a:r>
              <a:rPr lang="fr-FR" sz="1600" dirty="0" smtClean="0"/>
              <a:t/>
            </a:r>
            <a:br>
              <a:rPr lang="fr-FR" sz="1600" dirty="0" smtClean="0"/>
            </a:br>
            <a:endParaRPr lang="fr-FR" sz="1600" dirty="0"/>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6</a:t>
            </a:fld>
            <a:endParaRPr lang="fr-FR"/>
          </a:p>
        </p:txBody>
      </p:sp>
      <p:sp>
        <p:nvSpPr>
          <p:cNvPr id="7" name="Titre 1"/>
          <p:cNvSpPr txBox="1">
            <a:spLocks/>
          </p:cNvSpPr>
          <p:nvPr/>
        </p:nvSpPr>
        <p:spPr>
          <a:xfrm>
            <a:off x="2285984" y="214290"/>
            <a:ext cx="4929222" cy="428629"/>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effectLst/>
                <a:uLnTx/>
                <a:uFillTx/>
                <a:latin typeface="Berlin Sans FB" pitchFamily="34" charset="0"/>
                <a:ea typeface="+mj-ea"/>
                <a:cs typeface="+mj-cs"/>
              </a:rPr>
              <a:t>IV- Le chemin parcouru</a:t>
            </a:r>
            <a:endParaRPr kumimoji="0" lang="fr-FR" sz="2400" b="1" i="0" u="none" strike="noStrike" kern="1200" cap="none" spc="0" normalizeH="0" baseline="0" noProof="0" dirty="0">
              <a:ln>
                <a:noFill/>
              </a:ln>
              <a:effectLst/>
              <a:uLnTx/>
              <a:uFillTx/>
              <a:latin typeface="Berlin Sans FB" pitchFamily="34" charset="0"/>
              <a:ea typeface="+mj-ea"/>
              <a:cs typeface="+mj-cs"/>
            </a:endParaRPr>
          </a:p>
        </p:txBody>
      </p:sp>
      <p:sp>
        <p:nvSpPr>
          <p:cNvPr id="15" name="Sous-titre 14"/>
          <p:cNvSpPr>
            <a:spLocks noGrp="1"/>
          </p:cNvSpPr>
          <p:nvPr>
            <p:ph type="subTitle" idx="1"/>
          </p:nvPr>
        </p:nvSpPr>
        <p:spPr>
          <a:xfrm>
            <a:off x="0" y="785794"/>
            <a:ext cx="9144000" cy="5857916"/>
          </a:xfrm>
        </p:spPr>
        <p:txBody>
          <a:bodyPr>
            <a:normAutofit fontScale="92500"/>
          </a:bodyPr>
          <a:lstStyle/>
          <a:p>
            <a:pPr algn="just"/>
            <a:r>
              <a:rPr lang="fr-FR" sz="1800" dirty="0" smtClean="0">
                <a:solidFill>
                  <a:schemeClr val="tx1"/>
                </a:solidFill>
                <a:latin typeface="Berlin Sans FB" pitchFamily="34" charset="0"/>
              </a:rPr>
              <a:t>	ECTA-BTP Sarl pour satisfaire sa vision d’être parmi les leaders en Afrique Centrale dans son secteur d’activité, a entrepris depuis l’an 2003 de réorganiser la gestion de ses  ressources  et de ses processus. Le système de management de la qualité  (SMQ) a donc  été choisi comme mode de gestion de base du fonctionnement de notre entreprise.</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A l’issue de la mise en place  du SMQ soutenu par les Experts consultants Internationaux , et après rodages, nous nous sommes soumis à un audit de certification auprès du Bureau de Certification Veritas France. Cet examen  s’est soldé par la certification de notre système de gestion en Septembre 2010 classé selon l’Organisation Internationale pour la Normalisation (ISO) dans la catégorie des normes ISO 9001:2008 des systèmes de management -EXIGENCES-  .</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Ce certificat  nous a été </a:t>
            </a:r>
            <a:r>
              <a:rPr lang="fr-FR" sz="1800" smtClean="0">
                <a:solidFill>
                  <a:schemeClr val="tx1"/>
                </a:solidFill>
                <a:latin typeface="Berlin Sans FB" pitchFamily="34" charset="0"/>
              </a:rPr>
              <a:t>décerné </a:t>
            </a:r>
            <a:r>
              <a:rPr lang="fr-FR" sz="1800" smtClean="0">
                <a:solidFill>
                  <a:schemeClr val="tx1"/>
                </a:solidFill>
                <a:latin typeface="Berlin Sans FB" pitchFamily="34" charset="0"/>
              </a:rPr>
              <a:t>en septembre 2010 et remis solennellement en </a:t>
            </a:r>
            <a:r>
              <a:rPr lang="fr-FR" sz="1800" dirty="0" smtClean="0">
                <a:solidFill>
                  <a:schemeClr val="tx1"/>
                </a:solidFill>
                <a:latin typeface="Berlin Sans FB" pitchFamily="34" charset="0"/>
              </a:rPr>
              <a:t>Mars 2011 par le Directeur Général Afrique du Bureau Veritas sous le haut patronage du Premier Ministre Chef du gouvernement, en présence de 08 membres du Gouvernement de la République du Cameroun. Cérémonie co-présidée par le MINMIDT et le MINTP. Ce certificat venait ainsi témoigner des efforts consentis par tout le personnel pour hisser l’entreprise aux standards internationaux. L’acceptation du patronage par le Premier Ministre, Chef du Gouvernement et la présence remarquée des membres du gouvernement témoignaient à suffisance l’importance que le gouvernement de notre pays accorde à la certification de ses produits et de ses PME.</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ECTA-BTP Sarl a déjà subi en 02 ans deux (02) audits de suivi réalisés par Veritas Certification. Nous attendons en Mais 2013 l’audit de renouvellement de notre certificat ISO 9001: 2008.</a:t>
            </a:r>
          </a:p>
          <a:p>
            <a:pPr algn="just"/>
            <a:endParaRPr lang="fr-FR" sz="1800" dirty="0">
              <a:solidFill>
                <a:schemeClr val="tx1"/>
              </a:solidFill>
              <a:latin typeface="Berlin Sans FB"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2" name="Image 11"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3"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4" name="ZoneTexte 13"/>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7</a:t>
            </a:fld>
            <a:endParaRPr lang="fr-FR"/>
          </a:p>
        </p:txBody>
      </p:sp>
      <p:graphicFrame>
        <p:nvGraphicFramePr>
          <p:cNvPr id="5" name="Tableau 4"/>
          <p:cNvGraphicFramePr>
            <a:graphicFrameLocks noGrp="1"/>
          </p:cNvGraphicFramePr>
          <p:nvPr/>
        </p:nvGraphicFramePr>
        <p:xfrm>
          <a:off x="142845" y="814398"/>
          <a:ext cx="8858312" cy="5829312"/>
        </p:xfrm>
        <a:graphic>
          <a:graphicData uri="http://schemas.openxmlformats.org/drawingml/2006/table">
            <a:tbl>
              <a:tblPr firstRow="1" bandRow="1">
                <a:tableStyleId>{BC89EF96-8CEA-46FF-86C4-4CE0E7609802}</a:tableStyleId>
              </a:tblPr>
              <a:tblGrid>
                <a:gridCol w="500065"/>
                <a:gridCol w="1214446"/>
                <a:gridCol w="2714645"/>
                <a:gridCol w="229095"/>
                <a:gridCol w="565882"/>
                <a:gridCol w="1062410"/>
                <a:gridCol w="2571769"/>
              </a:tblGrid>
              <a:tr h="214314">
                <a:tc>
                  <a:txBody>
                    <a:bodyPr/>
                    <a:lstStyle/>
                    <a:p>
                      <a:r>
                        <a:rPr lang="fr-FR" sz="900" dirty="0" smtClean="0"/>
                        <a:t>ETAPE </a:t>
                      </a:r>
                      <a:endParaRPr lang="fr-FR" sz="900" dirty="0"/>
                    </a:p>
                  </a:txBody>
                  <a:tcPr/>
                </a:tc>
                <a:tc>
                  <a:txBody>
                    <a:bodyPr/>
                    <a:lstStyle/>
                    <a:p>
                      <a:r>
                        <a:rPr lang="fr-FR" sz="1400" dirty="0" smtClean="0"/>
                        <a:t>PROCESSUS</a:t>
                      </a:r>
                      <a:endParaRPr lang="fr-FR" sz="1400" dirty="0"/>
                    </a:p>
                  </a:txBody>
                  <a:tcPr/>
                </a:tc>
                <a:tc>
                  <a:txBody>
                    <a:bodyPr/>
                    <a:lstStyle/>
                    <a:p>
                      <a:r>
                        <a:rPr lang="fr-FR" sz="1400" dirty="0" smtClean="0"/>
                        <a:t>ACTION</a:t>
                      </a:r>
                      <a:endParaRPr lang="fr-FR" sz="1400" dirty="0"/>
                    </a:p>
                  </a:txBody>
                  <a:tcPr/>
                </a:tc>
                <a:tc>
                  <a:txBody>
                    <a:bodyPr/>
                    <a:lstStyle/>
                    <a:p>
                      <a:endParaRPr lang="fr-FR" sz="900" dirty="0"/>
                    </a:p>
                  </a:txBody>
                  <a:tcP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ETAPE </a:t>
                      </a:r>
                    </a:p>
                  </a:txBody>
                  <a:tcPr/>
                </a:tc>
                <a:tc>
                  <a:txBody>
                    <a:bodyPr/>
                    <a:lstStyle/>
                    <a:p>
                      <a:r>
                        <a:rPr lang="fr-FR" sz="1200" dirty="0" smtClean="0"/>
                        <a:t>PROCESSUS</a:t>
                      </a:r>
                      <a:endParaRPr lang="fr-FR" sz="1200" dirty="0"/>
                    </a:p>
                  </a:txBody>
                  <a:tcPr/>
                </a:tc>
                <a:tc>
                  <a:txBody>
                    <a:bodyPr/>
                    <a:lstStyle/>
                    <a:p>
                      <a:r>
                        <a:rPr lang="fr-FR" sz="1400" dirty="0" smtClean="0"/>
                        <a:t>ACTION</a:t>
                      </a:r>
                      <a:endParaRPr lang="fr-FR" sz="1400" dirty="0"/>
                    </a:p>
                  </a:txBody>
                  <a:tcPr/>
                </a:tc>
              </a:tr>
              <a:tr h="226933">
                <a:tc rowSpan="4">
                  <a:txBody>
                    <a:bodyPr/>
                    <a:lstStyle/>
                    <a:p>
                      <a:endParaRPr lang="fr-FR" sz="1100" dirty="0" smtClean="0"/>
                    </a:p>
                    <a:p>
                      <a:endParaRPr lang="fr-FR" sz="1100" dirty="0" smtClean="0"/>
                    </a:p>
                    <a:p>
                      <a:r>
                        <a:rPr lang="fr-FR" sz="2000" dirty="0" smtClean="0"/>
                        <a:t>1</a:t>
                      </a:r>
                      <a:endParaRPr lang="fr-FR" sz="2000" dirty="0"/>
                    </a:p>
                  </a:txBody>
                  <a:tcPr/>
                </a:tc>
                <a:tc rowSpan="4">
                  <a:txBody>
                    <a:bodyPr/>
                    <a:lstStyle/>
                    <a:p>
                      <a:r>
                        <a:rPr lang="fr-FR" sz="1800" b="1" dirty="0" smtClean="0"/>
                        <a:t>Initialisation du projet</a:t>
                      </a:r>
                      <a:endParaRPr lang="fr-FR" sz="1800" b="1" dirty="0"/>
                    </a:p>
                  </a:txBody>
                  <a:tcPr/>
                </a:tc>
                <a:tc>
                  <a:txBody>
                    <a:bodyPr/>
                    <a:lstStyle/>
                    <a:p>
                      <a:r>
                        <a:rPr lang="fr-FR" sz="900" smtClean="0"/>
                        <a:t>Mettre en place un Comité</a:t>
                      </a:r>
                      <a:r>
                        <a:rPr lang="fr-FR" sz="900" baseline="0" smtClean="0"/>
                        <a:t> de Pilotage</a:t>
                      </a:r>
                      <a:endParaRPr lang="fr-FR" sz="900" dirty="0"/>
                    </a:p>
                  </a:txBody>
                  <a:tcPr/>
                </a:tc>
                <a:tc>
                  <a:txBody>
                    <a:bodyPr/>
                    <a:lstStyle/>
                    <a:p>
                      <a:endParaRPr lang="fr-FR" sz="900" dirty="0"/>
                    </a:p>
                  </a:txBody>
                  <a:tcPr>
                    <a:solidFill>
                      <a:schemeClr val="bg1">
                        <a:lumMod val="50000"/>
                      </a:schemeClr>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8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smtClean="0"/>
                        <a:t>3</a:t>
                      </a:r>
                    </a:p>
                    <a:p>
                      <a:endParaRPr lang="fr-FR" sz="1800" b="1" dirty="0"/>
                    </a:p>
                  </a:txBody>
                  <a:tcPr/>
                </a:tc>
                <a:tc rowSpan="4">
                  <a:txBody>
                    <a:bodyPr/>
                    <a:lstStyle/>
                    <a:p>
                      <a:r>
                        <a:rPr lang="fr-FR" sz="1600" b="1" dirty="0" smtClean="0"/>
                        <a:t>Conception du SMQ (suite)</a:t>
                      </a:r>
                      <a:endParaRPr lang="fr-FR"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Planifier,</a:t>
                      </a:r>
                      <a:r>
                        <a:rPr lang="fr-FR" sz="900" baseline="0" dirty="0" smtClean="0"/>
                        <a:t> vérifier et agir</a:t>
                      </a:r>
                      <a:endParaRPr lang="fr-FR" sz="900" dirty="0" smtClean="0"/>
                    </a:p>
                  </a:txBody>
                  <a:tcPr/>
                </a:tc>
              </a:tr>
              <a:tr h="226933">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smtClean="0"/>
                        <a:t>Choisi</a:t>
                      </a:r>
                      <a:r>
                        <a:rPr lang="fr-FR" sz="900" baseline="0" smtClean="0"/>
                        <a:t>r un chef de  projet (RMQ)</a:t>
                      </a:r>
                      <a:endParaRPr lang="fr-FR" sz="900" smtClean="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Structurer la documentation</a:t>
                      </a:r>
                    </a:p>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Vérifier la satisfaction aux exigences de la norme</a:t>
                      </a:r>
                    </a:p>
                  </a:txBody>
                  <a:tcPr/>
                </a:tc>
              </a:tr>
              <a:tr h="272319">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Choisir un consultant extérieur</a:t>
                      </a:r>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Encadrer l’équipe projet</a:t>
                      </a:r>
                    </a:p>
                  </a:txBody>
                  <a:tcPr/>
                </a:tc>
              </a:tr>
              <a:tr h="272319">
                <a:tc vMerge="1">
                  <a:txBody>
                    <a:bodyPr/>
                    <a:lstStyle/>
                    <a:p>
                      <a:endParaRPr lang="fr-FR" sz="1400" dirty="0"/>
                    </a:p>
                  </a:txBody>
                  <a:tcPr/>
                </a:tc>
                <a:tc vMerge="1">
                  <a:txBody>
                    <a:bodyPr/>
                    <a:lstStyle/>
                    <a:p>
                      <a:endParaRPr lang="fr-FR" sz="18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Fixer les objectifs du projet</a:t>
                      </a:r>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6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Définir et positionner les indicateurs qualité</a:t>
                      </a:r>
                    </a:p>
                  </a:txBody>
                  <a:tcPr/>
                </a:tc>
              </a:tr>
              <a:tr h="270714">
                <a:tc rowSpan="8">
                  <a:txBody>
                    <a:bodyPr/>
                    <a:lstStyle/>
                    <a:p>
                      <a:endParaRPr lang="fr-FR" sz="1800" b="1" dirty="0" smtClean="0"/>
                    </a:p>
                    <a:p>
                      <a:endParaRPr lang="fr-FR" sz="1800" b="1" dirty="0" smtClean="0"/>
                    </a:p>
                    <a:p>
                      <a:endParaRPr lang="fr-FR" sz="1800" b="1" dirty="0" smtClean="0"/>
                    </a:p>
                    <a:p>
                      <a:endParaRPr lang="fr-FR" sz="1800" b="1" dirty="0" smtClean="0"/>
                    </a:p>
                    <a:p>
                      <a:r>
                        <a:rPr lang="fr-FR" sz="1800" b="1" dirty="0" smtClean="0"/>
                        <a:t>2</a:t>
                      </a:r>
                      <a:endParaRPr lang="fr-FR" sz="1800" b="1" dirty="0"/>
                    </a:p>
                  </a:txBody>
                  <a:tcPr/>
                </a:tc>
                <a:tc rowSpan="8">
                  <a:txBody>
                    <a:bodyPr/>
                    <a:lstStyle/>
                    <a:p>
                      <a:endParaRPr lang="fr-FR" sz="1800" b="1" dirty="0" smtClean="0"/>
                    </a:p>
                    <a:p>
                      <a:endParaRPr lang="fr-FR" sz="1800" b="1" dirty="0" smtClean="0"/>
                    </a:p>
                    <a:p>
                      <a:r>
                        <a:rPr lang="fr-FR" sz="1800" b="1" dirty="0" err="1" smtClean="0"/>
                        <a:t>Planifica</a:t>
                      </a:r>
                      <a:endParaRPr lang="fr-FR" sz="1800" b="1" dirty="0" smtClean="0"/>
                    </a:p>
                    <a:p>
                      <a:r>
                        <a:rPr lang="fr-FR" sz="1800" b="1" dirty="0" err="1" smtClean="0"/>
                        <a:t>tion</a:t>
                      </a:r>
                      <a:r>
                        <a:rPr lang="fr-FR" sz="1800" b="1" dirty="0" smtClean="0"/>
                        <a:t> du projet</a:t>
                      </a:r>
                      <a:endParaRPr lang="fr-FR" sz="1800" b="1" dirty="0"/>
                    </a:p>
                  </a:txBody>
                  <a:tcPr/>
                </a:tc>
                <a:tc>
                  <a:txBody>
                    <a:bodyPr/>
                    <a:lstStyle/>
                    <a:p>
                      <a:r>
                        <a:rPr lang="fr-FR" sz="900" dirty="0" smtClean="0"/>
                        <a:t>Décomposer le projet démarche</a:t>
                      </a:r>
                      <a:r>
                        <a:rPr lang="fr-FR" sz="900" baseline="0" dirty="0" smtClean="0"/>
                        <a:t> qualité en tâches</a:t>
                      </a:r>
                      <a:endParaRPr lang="fr-FR" sz="900" dirty="0"/>
                    </a:p>
                  </a:txBody>
                  <a:tcPr/>
                </a:tc>
                <a:tc>
                  <a:txBody>
                    <a:bodyPr/>
                    <a:lstStyle/>
                    <a:p>
                      <a:endParaRPr lang="fr-FR" sz="900" dirty="0"/>
                    </a:p>
                  </a:txBody>
                  <a:tcPr>
                    <a:solidFill>
                      <a:schemeClr val="bg1">
                        <a:lumMod val="50000"/>
                      </a:schemeClr>
                    </a:solidFill>
                  </a:tcPr>
                </a:tc>
                <a:tc rowSpan="11">
                  <a:txBody>
                    <a:bodyPr/>
                    <a:lstStyle/>
                    <a:p>
                      <a:endParaRPr lang="fr-FR" sz="1800" b="1" dirty="0" smtClean="0"/>
                    </a:p>
                    <a:p>
                      <a:endParaRPr lang="fr-FR" sz="1800" b="1" dirty="0" smtClean="0"/>
                    </a:p>
                    <a:p>
                      <a:endParaRPr lang="fr-FR" sz="1800" b="1" dirty="0" smtClean="0"/>
                    </a:p>
                    <a:p>
                      <a:endParaRPr lang="fr-FR" sz="1800" b="1" dirty="0" smtClean="0"/>
                    </a:p>
                    <a:p>
                      <a:endParaRPr lang="fr-FR" sz="1800" b="1" dirty="0" smtClean="0"/>
                    </a:p>
                    <a:p>
                      <a:endParaRPr lang="fr-FR" sz="1800" b="1" dirty="0" smtClean="0"/>
                    </a:p>
                    <a:p>
                      <a:r>
                        <a:rPr lang="fr-FR" sz="1800" b="1" dirty="0" smtClean="0"/>
                        <a:t>4</a:t>
                      </a:r>
                      <a:endParaRPr lang="fr-FR" sz="1800" b="1" dirty="0"/>
                    </a:p>
                  </a:txBody>
                  <a:tcPr/>
                </a:tc>
                <a:tc rowSpan="1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6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2000" b="1" dirty="0" smtClean="0"/>
                        <a:t>Mise en place </a:t>
                      </a:r>
                      <a:r>
                        <a:rPr lang="fr-FR" sz="2000" b="1" baseline="0" dirty="0" smtClean="0"/>
                        <a:t>du SMQ</a:t>
                      </a:r>
                      <a:endParaRPr lang="fr-FR" sz="2000" b="1" dirty="0" smtClean="0"/>
                    </a:p>
                    <a:p>
                      <a:endParaRPr lang="fr-FR" sz="1600" dirty="0"/>
                    </a:p>
                  </a:txBody>
                  <a:tcPr/>
                </a:tc>
                <a:tc rowSpan="2">
                  <a:txBody>
                    <a:bodyPr/>
                    <a:lstStyle/>
                    <a:p>
                      <a:r>
                        <a:rPr lang="fr-FR" sz="900" dirty="0" smtClean="0"/>
                        <a:t>Former le personnel</a:t>
                      </a:r>
                      <a:endParaRPr lang="fr-FR" sz="900" dirty="0"/>
                    </a:p>
                  </a:txBody>
                  <a:tcPr/>
                </a:tc>
              </a:tr>
              <a:tr h="0">
                <a:tc vMerge="1">
                  <a:txBody>
                    <a:bodyPr/>
                    <a:lstStyle/>
                    <a:p>
                      <a:endParaRPr lang="fr-FR"/>
                    </a:p>
                  </a:txBody>
                  <a:tcPr/>
                </a:tc>
                <a:tc vMerge="1">
                  <a:txBody>
                    <a:bodyPr/>
                    <a:lstStyle/>
                    <a:p>
                      <a:endParaRPr lang="fr-FR"/>
                    </a:p>
                  </a:txBody>
                  <a:tcPr/>
                </a:tc>
                <a:tc rowSpan="2">
                  <a:txBody>
                    <a:bodyPr/>
                    <a:lstStyle/>
                    <a:p>
                      <a:r>
                        <a:rPr lang="fr-FR" sz="900" dirty="0" smtClean="0"/>
                        <a:t>Évaluer</a:t>
                      </a:r>
                      <a:r>
                        <a:rPr lang="fr-FR" sz="900" baseline="0" dirty="0" smtClean="0"/>
                        <a:t> les charges pour réaliser une tâche</a:t>
                      </a:r>
                      <a:endParaRPr lang="fr-FR" sz="900" baseline="0" dirty="0"/>
                    </a:p>
                  </a:txBody>
                  <a:tcPr/>
                </a:tc>
                <a:tc rowSpan="2">
                  <a:txBody>
                    <a:bodyPr/>
                    <a:lstStyle/>
                    <a:p>
                      <a:endParaRPr lang="fr-FR"/>
                    </a:p>
                  </a:txBody>
                  <a:tcPr>
                    <a:solidFill>
                      <a:schemeClr val="bg1">
                        <a:lumMod val="50000"/>
                      </a:schemeClr>
                    </a:solidFill>
                  </a:tcPr>
                </a:tc>
                <a:tc vMerge="1">
                  <a:txBody>
                    <a:bodyPr/>
                    <a:lstStyle/>
                    <a:p>
                      <a:endParaRPr lang="fr-FR"/>
                    </a:p>
                  </a:txBody>
                  <a:tcPr/>
                </a:tc>
                <a:tc vMerge="1">
                  <a:txBody>
                    <a:bodyPr/>
                    <a:lstStyle/>
                    <a:p>
                      <a:endParaRPr lang="fr-FR"/>
                    </a:p>
                  </a:txBody>
                  <a:tcPr/>
                </a:tc>
                <a:tc vMerge="1">
                  <a:txBody>
                    <a:bodyPr/>
                    <a:lstStyle/>
                    <a:p>
                      <a:endParaRPr lang="fr-FR"/>
                    </a:p>
                  </a:txBody>
                  <a:tcPr/>
                </a:tc>
              </a:tr>
              <a:tr h="226933">
                <a:tc vMerge="1">
                  <a:txBody>
                    <a:bodyPr/>
                    <a:lstStyle/>
                    <a:p>
                      <a:endParaRPr lang="fr-FR" sz="900" dirty="0"/>
                    </a:p>
                  </a:txBody>
                  <a:tcPr/>
                </a:tc>
                <a:tc vMerge="1">
                  <a:txBody>
                    <a:bodyPr/>
                    <a:lstStyle/>
                    <a:p>
                      <a:endParaRPr lang="fr-FR" sz="900" dirty="0"/>
                    </a:p>
                  </a:txBody>
                  <a:tcPr/>
                </a:tc>
                <a:tc vMerge="1">
                  <a:txBody>
                    <a:bodyPr/>
                    <a:lstStyle/>
                    <a:p>
                      <a:endParaRPr lang="fr-FR" sz="900" dirty="0"/>
                    </a:p>
                  </a:txBody>
                  <a:tcPr/>
                </a:tc>
                <a:tc vMerge="1">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Planifier les sessions de formation</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Identifier les ressources nécessaires à affecter</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Dérouler des sessions de formation</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Estimer les délais probables</a:t>
                      </a:r>
                      <a:endParaRPr lang="fr-FR" sz="900" b="1"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Mettre en œuvre les nouvelles procédures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Formaliser les documents de planification</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Mettre en œuvre les nouveaux documents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Choisir les supports et contenus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Mesurer les écarts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Estimer les besoins en formation</a:t>
                      </a:r>
                      <a:endParaRPr lang="fr-FR" sz="900" b="1"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Analyse des écarts et plan</a:t>
                      </a:r>
                      <a:r>
                        <a:rPr lang="fr-FR" sz="900" baseline="0" dirty="0" smtClean="0"/>
                        <a:t> d’amélioration</a:t>
                      </a:r>
                      <a:endParaRPr lang="fr-FR" sz="900" dirty="0"/>
                    </a:p>
                  </a:txBody>
                  <a:tcPr/>
                </a:tc>
              </a:tr>
              <a:tr h="226933">
                <a:tc rowSpan="9">
                  <a:txBody>
                    <a:bodyPr/>
                    <a:lstStyle/>
                    <a:p>
                      <a:r>
                        <a:rPr lang="fr-FR" sz="1800" b="1" dirty="0" smtClean="0"/>
                        <a:t>3</a:t>
                      </a:r>
                      <a:endParaRPr lang="fr-FR" sz="1800" b="1" dirty="0"/>
                    </a:p>
                  </a:txBody>
                  <a:tcPr/>
                </a:tc>
                <a:tc rowSpan="9">
                  <a:txBody>
                    <a:bodyPr/>
                    <a:lstStyle/>
                    <a:p>
                      <a:endParaRPr lang="fr-FR" sz="1200" b="1" dirty="0" smtClean="0"/>
                    </a:p>
                    <a:p>
                      <a:r>
                        <a:rPr lang="fr-FR" sz="1600" b="1" dirty="0" smtClean="0"/>
                        <a:t>Conception</a:t>
                      </a:r>
                      <a:r>
                        <a:rPr lang="fr-FR" sz="1600" b="1" baseline="0" dirty="0" smtClean="0"/>
                        <a:t> </a:t>
                      </a:r>
                      <a:r>
                        <a:rPr lang="fr-FR" sz="1600" b="1" dirty="0" smtClean="0"/>
                        <a:t>du Système de Management de la </a:t>
                      </a:r>
                      <a:r>
                        <a:rPr lang="fr-FR" sz="1600" b="1" baseline="0" dirty="0" smtClean="0"/>
                        <a:t> Qualité (SMQ)</a:t>
                      </a:r>
                      <a:endParaRPr lang="fr-FR" sz="1600" b="1" dirty="0"/>
                    </a:p>
                  </a:txBody>
                  <a:tcPr/>
                </a:tc>
                <a:tc>
                  <a:txBody>
                    <a:bodyPr/>
                    <a:lstStyle/>
                    <a:p>
                      <a:r>
                        <a:rPr lang="fr-FR" sz="900" dirty="0" smtClean="0"/>
                        <a:t>Identification et formalisation des processus</a:t>
                      </a:r>
                      <a:endParaRPr lang="fr-FR" sz="900" b="1"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Pratiquer</a:t>
                      </a:r>
                      <a:r>
                        <a:rPr lang="fr-FR" sz="900" baseline="0" dirty="0" smtClean="0"/>
                        <a:t> les audits internes et faire des mesures sur des indicateurs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Etablir</a:t>
                      </a:r>
                      <a:r>
                        <a:rPr lang="fr-FR" sz="900" baseline="0" dirty="0" smtClean="0"/>
                        <a:t> la cartographie des processus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Choisir  l’organisme de certification accrédité COFFRAC (Bureau</a:t>
                      </a:r>
                      <a:r>
                        <a:rPr lang="fr-FR" sz="900" baseline="0" dirty="0" smtClean="0"/>
                        <a:t> Veritas Certification, SGS ICS, CERTIPAQ, AGROCERT, AFNOR Certification, …</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Collecter puis sélectionner les besoins des clients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Organiser les revues de direction</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Etablir la politique de l’organisme</a:t>
                      </a:r>
                      <a:endParaRPr lang="fr-FR" sz="900" dirty="0"/>
                    </a:p>
                  </a:txBody>
                  <a:tcPr/>
                </a:tc>
                <a:tc>
                  <a:txBody>
                    <a:bodyPr/>
                    <a:lstStyle/>
                    <a:p>
                      <a:endParaRPr lang="fr-FR" sz="900" dirty="0"/>
                    </a:p>
                  </a:txBody>
                  <a:tcPr>
                    <a:solidFill>
                      <a:schemeClr val="bg1">
                        <a:lumMod val="50000"/>
                      </a:schemeClr>
                    </a:solidFill>
                  </a:tcPr>
                </a:tc>
                <a:tc rowSpan="6">
                  <a:txBody>
                    <a:bodyPr/>
                    <a:lstStyle/>
                    <a:p>
                      <a:endParaRPr lang="fr-FR" sz="1800" b="1" dirty="0" smtClean="0"/>
                    </a:p>
                    <a:p>
                      <a:endParaRPr lang="fr-FR" sz="1800" b="1" dirty="0" smtClean="0"/>
                    </a:p>
                    <a:p>
                      <a:endParaRPr lang="fr-FR" sz="1800" b="1" dirty="0" smtClean="0"/>
                    </a:p>
                    <a:p>
                      <a:r>
                        <a:rPr lang="fr-FR" sz="1800" b="1" dirty="0" smtClean="0"/>
                        <a:t>5</a:t>
                      </a:r>
                      <a:endParaRPr lang="fr-FR" sz="1800" b="1" dirty="0"/>
                    </a:p>
                  </a:txBody>
                  <a:tcPr/>
                </a:tc>
                <a:tc rowSpan="6">
                  <a:txBody>
                    <a:bodyPr/>
                    <a:lstStyle/>
                    <a:p>
                      <a:endParaRPr lang="fr-FR" sz="1100" b="1" dirty="0" smtClean="0"/>
                    </a:p>
                    <a:p>
                      <a:endParaRPr lang="fr-FR" sz="1100" b="1" dirty="0" smtClean="0"/>
                    </a:p>
                    <a:p>
                      <a:endParaRPr lang="fr-FR" sz="1100" b="1" dirty="0" smtClean="0"/>
                    </a:p>
                    <a:p>
                      <a:r>
                        <a:rPr lang="fr-FR" sz="2000" b="1" dirty="0" smtClean="0"/>
                        <a:t>Audit à blanc</a:t>
                      </a:r>
                      <a:endParaRPr lang="fr-FR" sz="2000" b="1" dirty="0"/>
                    </a:p>
                  </a:txBody>
                  <a:tcPr/>
                </a:tc>
                <a:tc>
                  <a:txBody>
                    <a:bodyPr/>
                    <a:lstStyle/>
                    <a:p>
                      <a:r>
                        <a:rPr lang="fr-FR" sz="900" dirty="0" smtClean="0"/>
                        <a:t>Décision de faire un audit a blanc</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Déployer les objectifs qualité issus de la</a:t>
                      </a:r>
                      <a:r>
                        <a:rPr lang="fr-FR" sz="900" baseline="0" dirty="0" smtClean="0"/>
                        <a:t> politique</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Planifier les audits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Rédiger les procédures exigées par</a:t>
                      </a:r>
                      <a:r>
                        <a:rPr lang="fr-FR" sz="900" baseline="0" dirty="0" smtClean="0"/>
                        <a:t> la norme</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Interviewer les acteurs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Rédiger le</a:t>
                      </a:r>
                      <a:r>
                        <a:rPr lang="fr-FR" sz="900" baseline="0" dirty="0" smtClean="0"/>
                        <a:t> manuel qualité</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Rechercher des preuves</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Rédiger les autres procédures et modes opératoires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Identification</a:t>
                      </a:r>
                      <a:r>
                        <a:rPr lang="fr-FR" sz="900" baseline="0" dirty="0" smtClean="0"/>
                        <a:t> des non-conformités par rapport au référentiel</a:t>
                      </a:r>
                      <a:endParaRPr lang="fr-FR" sz="900" dirty="0"/>
                    </a:p>
                  </a:txBody>
                  <a:tcPr/>
                </a:tc>
              </a:tr>
              <a:tr h="226933">
                <a:tc vMerge="1">
                  <a:txBody>
                    <a:bodyPr/>
                    <a:lstStyle/>
                    <a:p>
                      <a:endParaRPr lang="fr-FR" sz="900" dirty="0"/>
                    </a:p>
                  </a:txBody>
                  <a:tcPr/>
                </a:tc>
                <a:tc vMerge="1">
                  <a:txBody>
                    <a:bodyPr/>
                    <a:lstStyle/>
                    <a:p>
                      <a:endParaRPr lang="fr-FR" sz="900" dirty="0"/>
                    </a:p>
                  </a:txBody>
                  <a:tcPr/>
                </a:tc>
                <a:tc>
                  <a:txBody>
                    <a:bodyPr/>
                    <a:lstStyle/>
                    <a:p>
                      <a:r>
                        <a:rPr lang="fr-FR" sz="900" dirty="0" smtClean="0"/>
                        <a:t>Définir et rédiger les supports d’enregistrement</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r>
                        <a:rPr lang="fr-FR" sz="900" dirty="0" smtClean="0"/>
                        <a:t>Formalisation des non-conformités</a:t>
                      </a:r>
                      <a:r>
                        <a:rPr lang="fr-FR" sz="900" baseline="0" dirty="0" smtClean="0"/>
                        <a:t> détectées</a:t>
                      </a:r>
                      <a:endParaRPr lang="fr-FR" sz="900" dirty="0"/>
                    </a:p>
                  </a:txBody>
                  <a:tcPr/>
                </a:tc>
              </a:tr>
            </a:tbl>
          </a:graphicData>
        </a:graphic>
      </p:graphicFrame>
      <p:sp>
        <p:nvSpPr>
          <p:cNvPr id="6" name="Titre 1"/>
          <p:cNvSpPr txBox="1">
            <a:spLocks noGrp="1"/>
          </p:cNvSpPr>
          <p:nvPr>
            <p:ph type="ctrTitle"/>
          </p:nvPr>
        </p:nvSpPr>
        <p:spPr>
          <a:xfrm>
            <a:off x="1300194" y="142852"/>
            <a:ext cx="7772400" cy="42862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V- La feuille de route de ECTA-BTP Sarl pour la mise en place du SMQ</a:t>
            </a:r>
            <a:endParaRPr kumimoji="0" lang="fr-FR" sz="2000" b="1" i="0" u="none" strike="noStrike" kern="1200" cap="none" spc="0" normalizeH="0" baseline="0" noProof="0" dirty="0">
              <a:ln>
                <a:noFill/>
              </a:ln>
              <a:solidFill>
                <a:schemeClr val="tx1"/>
              </a:solidFill>
              <a:effectLst/>
              <a:uLnTx/>
              <a:uFillTx/>
              <a:latin typeface="Berlin Sans FB" pitchFamily="34" charset="0"/>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3" name="Image 12"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4"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5" name="ZoneTexte 14"/>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8</a:t>
            </a:fld>
            <a:endParaRPr lang="fr-FR"/>
          </a:p>
        </p:txBody>
      </p:sp>
      <p:sp>
        <p:nvSpPr>
          <p:cNvPr id="6" name="Titre 1"/>
          <p:cNvSpPr txBox="1">
            <a:spLocks/>
          </p:cNvSpPr>
          <p:nvPr/>
        </p:nvSpPr>
        <p:spPr>
          <a:xfrm>
            <a:off x="2285984" y="285728"/>
            <a:ext cx="4929222" cy="500065"/>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solidFill>
                  <a:schemeClr val="tx1"/>
                </a:solidFill>
                <a:effectLst/>
                <a:uLnTx/>
                <a:uFillTx/>
                <a:latin typeface="Berlin Sans FB" pitchFamily="34" charset="0"/>
                <a:ea typeface="+mj-ea"/>
                <a:cs typeface="+mj-cs"/>
              </a:rPr>
              <a:t>V- la feuille de route (suite</a:t>
            </a:r>
            <a:r>
              <a:rPr kumimoji="0" lang="fr-FR" sz="2400" b="1" i="0" u="none" strike="noStrike" kern="1200" cap="none" spc="0" normalizeH="0" noProof="0" dirty="0" smtClean="0">
                <a:ln>
                  <a:noFill/>
                </a:ln>
                <a:solidFill>
                  <a:schemeClr val="tx1"/>
                </a:solidFill>
                <a:effectLst/>
                <a:uLnTx/>
                <a:uFillTx/>
                <a:latin typeface="Berlin Sans FB" pitchFamily="34" charset="0"/>
                <a:ea typeface="+mj-ea"/>
                <a:cs typeface="+mj-cs"/>
              </a:rPr>
              <a:t> et fin)</a:t>
            </a:r>
            <a:endParaRPr kumimoji="0" lang="fr-FR" sz="2400" b="1" i="0" u="none" strike="noStrike" kern="1200" cap="none" spc="0" normalizeH="0" baseline="0" noProof="0" dirty="0">
              <a:ln>
                <a:noFill/>
              </a:ln>
              <a:solidFill>
                <a:schemeClr val="tx1"/>
              </a:solidFill>
              <a:effectLst/>
              <a:uLnTx/>
              <a:uFillTx/>
              <a:latin typeface="Berlin Sans FB" pitchFamily="34" charset="0"/>
              <a:ea typeface="+mj-ea"/>
              <a:cs typeface="+mj-cs"/>
            </a:endParaRPr>
          </a:p>
        </p:txBody>
      </p:sp>
      <p:graphicFrame>
        <p:nvGraphicFramePr>
          <p:cNvPr id="7" name="Tableau 6"/>
          <p:cNvGraphicFramePr>
            <a:graphicFrameLocks noGrp="1"/>
          </p:cNvGraphicFramePr>
          <p:nvPr/>
        </p:nvGraphicFramePr>
        <p:xfrm>
          <a:off x="214281" y="1214422"/>
          <a:ext cx="8786874" cy="4013355"/>
        </p:xfrm>
        <a:graphic>
          <a:graphicData uri="http://schemas.openxmlformats.org/drawingml/2006/table">
            <a:tbl>
              <a:tblPr firstRow="1" bandRow="1">
                <a:tableStyleId>{BC89EF96-8CEA-46FF-86C4-4CE0E7609802}</a:tableStyleId>
              </a:tblPr>
              <a:tblGrid>
                <a:gridCol w="502557"/>
                <a:gridCol w="1239668"/>
                <a:gridCol w="2651212"/>
                <a:gridCol w="227247"/>
                <a:gridCol w="530243"/>
                <a:gridCol w="1211983"/>
                <a:gridCol w="2423964"/>
              </a:tblGrid>
              <a:tr h="211804">
                <a:tc>
                  <a:txBody>
                    <a:bodyPr/>
                    <a:lstStyle/>
                    <a:p>
                      <a:r>
                        <a:rPr lang="fr-FR" sz="800" dirty="0" smtClean="0"/>
                        <a:t>ETAPE </a:t>
                      </a:r>
                      <a:endParaRPr lang="fr-FR" sz="800" dirty="0"/>
                    </a:p>
                  </a:txBody>
                  <a:tcPr/>
                </a:tc>
                <a:tc>
                  <a:txBody>
                    <a:bodyPr/>
                    <a:lstStyle/>
                    <a:p>
                      <a:r>
                        <a:rPr lang="fr-FR" sz="1400" dirty="0" smtClean="0"/>
                        <a:t>PROCESSUS</a:t>
                      </a:r>
                      <a:endParaRPr lang="fr-FR" sz="1400" dirty="0"/>
                    </a:p>
                  </a:txBody>
                  <a:tcPr/>
                </a:tc>
                <a:tc>
                  <a:txBody>
                    <a:bodyPr/>
                    <a:lstStyle/>
                    <a:p>
                      <a:r>
                        <a:rPr lang="fr-FR" sz="1400" dirty="0" smtClean="0"/>
                        <a:t>ACTION</a:t>
                      </a:r>
                      <a:endParaRPr lang="fr-FR" sz="1400" dirty="0"/>
                    </a:p>
                  </a:txBody>
                  <a:tcPr/>
                </a:tc>
                <a:tc>
                  <a:txBody>
                    <a:bodyPr/>
                    <a:lstStyle/>
                    <a:p>
                      <a:endParaRPr lang="fr-FR" sz="800" dirty="0"/>
                    </a:p>
                  </a:txBody>
                  <a:tcP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ETAPE </a:t>
                      </a:r>
                    </a:p>
                    <a:p>
                      <a:endParaRPr lang="fr-FR" sz="900" dirty="0"/>
                    </a:p>
                  </a:txBody>
                  <a:tcPr/>
                </a:tc>
                <a:tc>
                  <a:txBody>
                    <a:bodyPr/>
                    <a:lstStyle/>
                    <a:p>
                      <a:r>
                        <a:rPr lang="fr-FR" sz="1400" dirty="0" smtClean="0"/>
                        <a:t>PROCESSUS</a:t>
                      </a:r>
                      <a:endParaRPr lang="fr-FR" sz="1400" dirty="0"/>
                    </a:p>
                  </a:txBody>
                  <a:tcPr/>
                </a:tc>
                <a:tc>
                  <a:txBody>
                    <a:bodyPr/>
                    <a:lstStyle/>
                    <a:p>
                      <a:r>
                        <a:rPr lang="fr-FR" sz="1400" dirty="0" smtClean="0"/>
                        <a:t>ACTION</a:t>
                      </a:r>
                      <a:endParaRPr lang="fr-FR" sz="1400" dirty="0"/>
                    </a:p>
                  </a:txBody>
                  <a:tcPr/>
                </a:tc>
              </a:tr>
              <a:tr h="226933">
                <a:tc rowSpan="3">
                  <a:txBody>
                    <a:bodyPr/>
                    <a:lstStyle/>
                    <a:p>
                      <a:endParaRPr lang="fr-FR" sz="1200" b="1" dirty="0" smtClean="0"/>
                    </a:p>
                    <a:p>
                      <a:r>
                        <a:rPr lang="fr-FR" sz="1200" b="1" dirty="0" smtClean="0"/>
                        <a:t>5</a:t>
                      </a:r>
                    </a:p>
                    <a:p>
                      <a:endParaRPr lang="fr-FR" sz="1200" b="1" dirty="0" smtClean="0"/>
                    </a:p>
                    <a:p>
                      <a:endParaRPr lang="fr-FR" sz="1200" b="1" dirty="0"/>
                    </a:p>
                  </a:txBody>
                  <a:tcPr/>
                </a:tc>
                <a:tc rowSpan="3">
                  <a:txBody>
                    <a:bodyPr/>
                    <a:lstStyle/>
                    <a:p>
                      <a:r>
                        <a:rPr lang="fr-FR" sz="1600" b="1" dirty="0" smtClean="0"/>
                        <a:t>Audit à blanc (suite)</a:t>
                      </a:r>
                      <a:endParaRPr lang="fr-FR" sz="1600" b="1" dirty="0"/>
                    </a:p>
                  </a:txBody>
                  <a:tcPr/>
                </a:tc>
                <a:tc rowSpan="3">
                  <a:txBody>
                    <a:bodyPr/>
                    <a:lstStyle/>
                    <a:p>
                      <a:r>
                        <a:rPr lang="fr-FR" sz="900" dirty="0" smtClean="0"/>
                        <a:t>Traiter</a:t>
                      </a:r>
                      <a:r>
                        <a:rPr lang="fr-FR" sz="900" baseline="0" dirty="0" smtClean="0"/>
                        <a:t> des non-conformités ,  sensibiliser et rédiger le rapport d’audit à blanc</a:t>
                      </a:r>
                      <a:endParaRPr lang="fr-FR" sz="900" dirty="0"/>
                    </a:p>
                  </a:txBody>
                  <a:tcPr/>
                </a:tc>
                <a:tc>
                  <a:txBody>
                    <a:bodyPr/>
                    <a:lstStyle/>
                    <a:p>
                      <a:endParaRPr lang="fr-FR" sz="900" dirty="0"/>
                    </a:p>
                  </a:txBody>
                  <a:tcPr>
                    <a:solidFill>
                      <a:schemeClr val="bg1">
                        <a:lumMod val="50000"/>
                      </a:schemeClr>
                    </a:solidFill>
                  </a:tcPr>
                </a:tc>
                <a:tc rowSpan="12">
                  <a:txBody>
                    <a:bodyPr/>
                    <a:lstStyle/>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r>
                        <a:rPr lang="fr-FR" sz="1200" b="1" dirty="0" smtClean="0"/>
                        <a:t>7</a:t>
                      </a:r>
                      <a:endParaRPr lang="fr-FR" sz="1200" b="1" dirty="0"/>
                    </a:p>
                  </a:txBody>
                  <a:tcPr/>
                </a:tc>
                <a:tc rowSpan="12">
                  <a:txBody>
                    <a:bodyPr/>
                    <a:lstStyle/>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r>
                        <a:rPr lang="fr-FR" sz="2400" b="1" dirty="0" smtClean="0"/>
                        <a:t>Suivi du</a:t>
                      </a:r>
                      <a:r>
                        <a:rPr lang="fr-FR" sz="2400" b="1" baseline="0" dirty="0" smtClean="0"/>
                        <a:t> SMQ</a:t>
                      </a:r>
                      <a:endParaRPr lang="fr-FR" sz="2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Traiter des non-conformités</a:t>
                      </a:r>
                    </a:p>
                  </a:txBody>
                  <a:tcPr/>
                </a:tc>
              </a:tr>
              <a:tr h="226933">
                <a:tc vMerge="1">
                  <a:txBody>
                    <a:bodyPr/>
                    <a:lstStyle/>
                    <a:p>
                      <a:endParaRPr lang="fr-FR" sz="900" dirty="0"/>
                    </a:p>
                  </a:txBody>
                  <a:tcPr/>
                </a:tc>
                <a:tc vMerge="1">
                  <a:txBody>
                    <a:bodyPr/>
                    <a:lstStyle/>
                    <a:p>
                      <a:endParaRPr lang="fr-FR" sz="900" dirty="0"/>
                    </a:p>
                  </a:txBody>
                  <a:tcPr/>
                </a:tc>
                <a:tc vMerge="1">
                  <a:txBody>
                    <a:bodyPr/>
                    <a:lstStyle/>
                    <a:p>
                      <a:endParaRPr lang="fr-FR" sz="8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Suivre des actions correctives</a:t>
                      </a:r>
                    </a:p>
                  </a:txBody>
                  <a:tcPr/>
                </a:tc>
              </a:tr>
              <a:tr h="272319">
                <a:tc vMerge="1">
                  <a:txBody>
                    <a:bodyPr/>
                    <a:lstStyle/>
                    <a:p>
                      <a:endParaRPr lang="fr-FR" sz="900" dirty="0"/>
                    </a:p>
                  </a:txBody>
                  <a:tcPr/>
                </a:tc>
                <a:tc vMerge="1">
                  <a:txBody>
                    <a:bodyPr/>
                    <a:lstStyle/>
                    <a:p>
                      <a:endParaRPr lang="fr-FR" sz="900" dirty="0"/>
                    </a:p>
                  </a:txBody>
                  <a:tcPr/>
                </a:tc>
                <a:tc vMerge="1">
                  <a:txBody>
                    <a:bodyPr/>
                    <a:lstStyle/>
                    <a:p>
                      <a:endParaRPr lang="fr-FR" sz="800" dirty="0"/>
                    </a:p>
                  </a:txBody>
                  <a:tcPr/>
                </a:tc>
                <a:tc>
                  <a:txBody>
                    <a:bodyPr/>
                    <a:lstStyle/>
                    <a:p>
                      <a:endParaRPr lang="fr-FR" sz="900" dirty="0"/>
                    </a:p>
                  </a:txBody>
                  <a:tcPr>
                    <a:solidFill>
                      <a:schemeClr val="bg1">
                        <a:lumMod val="50000"/>
                      </a:schemeClr>
                    </a:solidFill>
                  </a:tcPr>
                </a:tc>
                <a:tc vMerge="1">
                  <a:txBody>
                    <a:bodyPr/>
                    <a:lstStyle/>
                    <a:p>
                      <a:endParaRPr lang="fr-FR" sz="900" dirty="0"/>
                    </a:p>
                  </a:txBody>
                  <a:tcPr/>
                </a:tc>
                <a:tc vMerge="1">
                  <a:txBody>
                    <a:bodyPr/>
                    <a:lstStyle/>
                    <a:p>
                      <a:endParaRPr lang="fr-FR"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Suivre des actions préventives</a:t>
                      </a:r>
                    </a:p>
                  </a:txBody>
                  <a:tcPr/>
                </a:tc>
              </a:tr>
              <a:tr h="272319">
                <a:tc rowSpan="9">
                  <a:txBody>
                    <a:bodyPr/>
                    <a:lstStyle/>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endParaRPr lang="fr-FR" sz="1200" b="1" dirty="0" smtClean="0"/>
                    </a:p>
                    <a:p>
                      <a:r>
                        <a:rPr lang="fr-FR" sz="1200" b="1" dirty="0" smtClean="0"/>
                        <a:t>6</a:t>
                      </a:r>
                      <a:endParaRPr lang="fr-FR" sz="1200" b="1" dirty="0"/>
                    </a:p>
                  </a:txBody>
                  <a:tcPr/>
                </a:tc>
                <a:tc rowSpan="9">
                  <a:txBody>
                    <a:bodyPr/>
                    <a:lstStyle/>
                    <a:p>
                      <a:endParaRPr lang="fr-FR" sz="1200" b="1" dirty="0" smtClean="0"/>
                    </a:p>
                    <a:p>
                      <a:endParaRPr lang="fr-FR" sz="1200" b="1" dirty="0" smtClean="0"/>
                    </a:p>
                    <a:p>
                      <a:r>
                        <a:rPr lang="fr-FR" sz="2400" b="1" dirty="0" smtClean="0"/>
                        <a:t>Audit de certification</a:t>
                      </a:r>
                      <a:endParaRPr lang="fr-FR" sz="2400" b="1" dirty="0"/>
                    </a:p>
                  </a:txBody>
                  <a:tcPr/>
                </a:tc>
                <a:tc>
                  <a:txBody>
                    <a:bodyPr/>
                    <a:lstStyle/>
                    <a:p>
                      <a:r>
                        <a:rPr lang="fr-FR" sz="900" dirty="0" smtClean="0"/>
                        <a:t>Planifier l’audit</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Pratiquer des audits internes</a:t>
                      </a:r>
                    </a:p>
                  </a:txBody>
                  <a:tcPr/>
                </a:tc>
              </a:tr>
              <a:tr h="272319">
                <a:tc vMerge="1">
                  <a:txBody>
                    <a:bodyPr/>
                    <a:lstStyle/>
                    <a:p>
                      <a:endParaRPr lang="fr-FR"/>
                    </a:p>
                  </a:txBody>
                  <a:tcPr/>
                </a:tc>
                <a:tc vMerge="1">
                  <a:txBody>
                    <a:bodyPr/>
                    <a:lstStyle/>
                    <a:p>
                      <a:endParaRPr lang="fr-FR"/>
                    </a:p>
                  </a:txBody>
                  <a:tcPr/>
                </a:tc>
                <a:tc rowSpan="2">
                  <a:txBody>
                    <a:bodyPr/>
                    <a:lstStyle/>
                    <a:p>
                      <a:r>
                        <a:rPr lang="fr-FR" sz="900" dirty="0" smtClean="0"/>
                        <a:t>Réviser le documentation</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Organiser</a:t>
                      </a:r>
                      <a:r>
                        <a:rPr lang="fr-FR" sz="900" baseline="0" dirty="0" smtClean="0"/>
                        <a:t> les revues de direction</a:t>
                      </a:r>
                      <a:endParaRPr lang="fr-FR" sz="900" dirty="0" smtClean="0"/>
                    </a:p>
                  </a:txBody>
                  <a:tcPr/>
                </a:tc>
              </a:tr>
              <a:tr h="272319">
                <a:tc vMerge="1">
                  <a:txBody>
                    <a:bodyPr/>
                    <a:lstStyle/>
                    <a:p>
                      <a:endParaRPr lang="fr-FR" sz="900" dirty="0"/>
                    </a:p>
                  </a:txBody>
                  <a:tcPr/>
                </a:tc>
                <a:tc vMerge="1">
                  <a:txBody>
                    <a:bodyPr/>
                    <a:lstStyle/>
                    <a:p>
                      <a:endParaRPr lang="fr-FR" sz="900" dirty="0"/>
                    </a:p>
                  </a:txBody>
                  <a:tcPr/>
                </a:tc>
                <a:tc vMerge="1">
                  <a:txBody>
                    <a:bodyPr/>
                    <a:lstStyle/>
                    <a:p>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Surveillance et analyse des indicateurs issus des objectifs prédéfinis</a:t>
                      </a:r>
                    </a:p>
                  </a:txBody>
                  <a:tcPr/>
                </a:tc>
              </a:tr>
              <a:tr h="272319">
                <a:tc vMerge="1">
                  <a:txBody>
                    <a:bodyPr/>
                    <a:lstStyle/>
                    <a:p>
                      <a:endParaRPr lang="fr-FR" sz="900" dirty="0"/>
                    </a:p>
                  </a:txBody>
                  <a:tcPr/>
                </a:tc>
                <a:tc vMerge="1">
                  <a:txBody>
                    <a:bodyPr/>
                    <a:lstStyle/>
                    <a:p>
                      <a:endParaRPr lang="fr-FR" sz="900" dirty="0"/>
                    </a:p>
                  </a:txBody>
                  <a:tcPr/>
                </a:tc>
                <a:tc>
                  <a:txBody>
                    <a:bodyPr/>
                    <a:lstStyle/>
                    <a:p>
                      <a:r>
                        <a:rPr lang="fr-FR" sz="900" dirty="0" smtClean="0"/>
                        <a:t>Planifier</a:t>
                      </a:r>
                      <a:r>
                        <a:rPr lang="fr-FR" sz="900" baseline="0" dirty="0" smtClean="0"/>
                        <a:t> les interviews </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Réaliser des revues de processus</a:t>
                      </a:r>
                    </a:p>
                  </a:txBody>
                  <a:tcPr/>
                </a:tc>
              </a:tr>
              <a:tr h="272319">
                <a:tc vMerge="1">
                  <a:txBody>
                    <a:bodyPr/>
                    <a:lstStyle/>
                    <a:p>
                      <a:endParaRPr lang="fr-FR" sz="900" dirty="0"/>
                    </a:p>
                  </a:txBody>
                  <a:tcPr/>
                </a:tc>
                <a:tc vMerge="1">
                  <a:txBody>
                    <a:bodyPr/>
                    <a:lstStyle/>
                    <a:p>
                      <a:endParaRPr lang="fr-FR" sz="900" dirty="0"/>
                    </a:p>
                  </a:txBody>
                  <a:tcPr/>
                </a:tc>
                <a:tc>
                  <a:txBody>
                    <a:bodyPr/>
                    <a:lstStyle/>
                    <a:p>
                      <a:r>
                        <a:rPr lang="fr-FR" sz="900" dirty="0" smtClean="0"/>
                        <a:t>Réunir le personnel</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Mettre à jour les procédures et les enregistrements</a:t>
                      </a:r>
                    </a:p>
                  </a:txBody>
                  <a:tcPr/>
                </a:tc>
              </a:tr>
              <a:tr h="272319">
                <a:tc vMerge="1">
                  <a:txBody>
                    <a:bodyPr/>
                    <a:lstStyle/>
                    <a:p>
                      <a:endParaRPr lang="fr-FR" sz="900" dirty="0"/>
                    </a:p>
                  </a:txBody>
                  <a:tcPr/>
                </a:tc>
                <a:tc vMerge="1">
                  <a:txBody>
                    <a:bodyPr/>
                    <a:lstStyle/>
                    <a:p>
                      <a:endParaRPr lang="fr-FR" sz="900" dirty="0"/>
                    </a:p>
                  </a:txBody>
                  <a:tcPr/>
                </a:tc>
                <a:tc>
                  <a:txBody>
                    <a:bodyPr/>
                    <a:lstStyle/>
                    <a:p>
                      <a:r>
                        <a:rPr lang="fr-FR" sz="900" dirty="0" smtClean="0"/>
                        <a:t>Interviewer</a:t>
                      </a:r>
                      <a:r>
                        <a:rPr lang="fr-FR" sz="900" baseline="0" dirty="0" smtClean="0"/>
                        <a:t> le personnel</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Maîtriser les coûts de non-qualité </a:t>
                      </a:r>
                    </a:p>
                  </a:txBody>
                  <a:tcPr/>
                </a:tc>
              </a:tr>
              <a:tr h="272319">
                <a:tc vMerge="1">
                  <a:txBody>
                    <a:bodyPr/>
                    <a:lstStyle/>
                    <a:p>
                      <a:endParaRPr lang="fr-FR" sz="900" dirty="0"/>
                    </a:p>
                  </a:txBody>
                  <a:tcPr/>
                </a:tc>
                <a:tc vMerge="1">
                  <a:txBody>
                    <a:bodyPr/>
                    <a:lstStyle/>
                    <a:p>
                      <a:endParaRPr lang="fr-FR" sz="900" dirty="0"/>
                    </a:p>
                  </a:txBody>
                  <a:tcPr/>
                </a:tc>
                <a:tc>
                  <a:txBody>
                    <a:bodyPr/>
                    <a:lstStyle/>
                    <a:p>
                      <a:r>
                        <a:rPr lang="fr-FR" sz="900" dirty="0" smtClean="0"/>
                        <a:t>Observer les pratiques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Collecter puis sélectionner les besoins clients</a:t>
                      </a:r>
                    </a:p>
                  </a:txBody>
                  <a:tcPr/>
                </a:tc>
              </a:tr>
              <a:tr h="272319">
                <a:tc vMerge="1">
                  <a:txBody>
                    <a:bodyPr/>
                    <a:lstStyle/>
                    <a:p>
                      <a:endParaRPr lang="fr-FR" sz="900" dirty="0"/>
                    </a:p>
                  </a:txBody>
                  <a:tcPr/>
                </a:tc>
                <a:tc vMerge="1">
                  <a:txBody>
                    <a:bodyPr/>
                    <a:lstStyle/>
                    <a:p>
                      <a:endParaRPr lang="fr-FR" sz="900" dirty="0"/>
                    </a:p>
                  </a:txBody>
                  <a:tcPr/>
                </a:tc>
                <a:tc>
                  <a:txBody>
                    <a:bodyPr/>
                    <a:lstStyle/>
                    <a:p>
                      <a:r>
                        <a:rPr lang="fr-FR" sz="900" dirty="0" smtClean="0"/>
                        <a:t>Réunir</a:t>
                      </a:r>
                      <a:r>
                        <a:rPr lang="fr-FR" sz="900" baseline="0" dirty="0" smtClean="0"/>
                        <a:t> le personnel (clôture)</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Initier</a:t>
                      </a:r>
                      <a:r>
                        <a:rPr lang="fr-FR" sz="900" baseline="0" dirty="0" smtClean="0"/>
                        <a:t> et suivre les actions d’amélioration qui cadre avec le SMQ mis en place</a:t>
                      </a:r>
                      <a:endParaRPr lang="fr-FR" sz="900" dirty="0" smtClean="0"/>
                    </a:p>
                  </a:txBody>
                  <a:tcPr/>
                </a:tc>
              </a:tr>
              <a:tr h="272319">
                <a:tc vMerge="1">
                  <a:txBody>
                    <a:bodyPr/>
                    <a:lstStyle/>
                    <a:p>
                      <a:endParaRPr lang="fr-FR" sz="1200" b="1" dirty="0"/>
                    </a:p>
                  </a:txBody>
                  <a:tcPr/>
                </a:tc>
                <a:tc vMerge="1">
                  <a:txBody>
                    <a:bodyPr/>
                    <a:lstStyle/>
                    <a:p>
                      <a:endParaRPr lang="fr-FR" sz="1200" b="1" dirty="0"/>
                    </a:p>
                  </a:txBody>
                  <a:tcPr/>
                </a:tc>
                <a:tc>
                  <a:txBody>
                    <a:bodyPr/>
                    <a:lstStyle/>
                    <a:p>
                      <a:r>
                        <a:rPr lang="fr-FR" sz="900" dirty="0" smtClean="0"/>
                        <a:t>Traiter les non-conformités</a:t>
                      </a:r>
                      <a:endParaRPr lang="fr-FR" sz="900" dirty="0"/>
                    </a:p>
                  </a:txBody>
                  <a:tcPr/>
                </a:tc>
                <a:tc>
                  <a:txBody>
                    <a:bodyPr/>
                    <a:lstStyle/>
                    <a:p>
                      <a:endParaRPr lang="fr-FR" sz="900" dirty="0"/>
                    </a:p>
                  </a:txBody>
                  <a:tcPr>
                    <a:solidFill>
                      <a:schemeClr val="bg1">
                        <a:lumMod val="50000"/>
                      </a:schemeClr>
                    </a:solidFill>
                  </a:tcPr>
                </a:tc>
                <a:tc vMerge="1">
                  <a:txBody>
                    <a:bodyPr/>
                    <a:lstStyle/>
                    <a:p>
                      <a:endParaRPr lang="fr-FR" sz="1200" b="1" dirty="0"/>
                    </a:p>
                  </a:txBody>
                  <a:tcPr/>
                </a:tc>
                <a:tc vMerge="1">
                  <a:txBody>
                    <a:bodyPr/>
                    <a:lstStyle/>
                    <a:p>
                      <a:endParaRPr lang="fr-FR"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900" dirty="0" smtClean="0"/>
                        <a:t>Sensibiliser au fur et à</a:t>
                      </a:r>
                      <a:r>
                        <a:rPr lang="fr-FR" sz="900" baseline="0" dirty="0" smtClean="0"/>
                        <a:t> mesure de l’évolution du système</a:t>
                      </a:r>
                      <a:endParaRPr lang="fr-FR" sz="900" dirty="0" smtClean="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2" name="Image 11"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3"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4" name="ZoneTexte 13"/>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3" name="Sous-titre 2"/>
          <p:cNvSpPr>
            <a:spLocks noGrp="1"/>
          </p:cNvSpPr>
          <p:nvPr>
            <p:ph type="subTitle" idx="1"/>
          </p:nvPr>
        </p:nvSpPr>
        <p:spPr>
          <a:xfrm>
            <a:off x="0" y="1857364"/>
            <a:ext cx="9144000" cy="4429156"/>
          </a:xfrm>
        </p:spPr>
        <p:txBody>
          <a:bodyPr>
            <a:noAutofit/>
          </a:bodyPr>
          <a:lstStyle/>
          <a:p>
            <a:pPr lvl="0" algn="l" eaLnBrk="0" fontAlgn="base" hangingPunct="0">
              <a:lnSpc>
                <a:spcPct val="150000"/>
              </a:lnSpc>
              <a:spcBef>
                <a:spcPct val="0"/>
              </a:spcBef>
              <a:spcAft>
                <a:spcPct val="0"/>
              </a:spcAft>
            </a:pPr>
            <a:r>
              <a:rPr lang="fr-FR" sz="2000" dirty="0" smtClean="0">
                <a:solidFill>
                  <a:schemeClr val="tx1"/>
                </a:solidFill>
                <a:latin typeface="Berlin Sans FB" pitchFamily="34" charset="0"/>
              </a:rPr>
              <a:t>	De façon globale, le Système de Management de la Qualité mis en place à ECTA-BTP Sarl a apporté des avantages de divers ordres touchant à toute l’entreprise et son environnement. Les apports concernent à la fois le fonctionnement, la performance et l’image de l’entreprise. </a:t>
            </a:r>
          </a:p>
          <a:p>
            <a:pPr lvl="0" algn="l" eaLnBrk="0" fontAlgn="base" hangingPunct="0">
              <a:lnSpc>
                <a:spcPct val="150000"/>
              </a:lnSpc>
              <a:spcBef>
                <a:spcPct val="0"/>
              </a:spcBef>
              <a:spcAft>
                <a:spcPct val="0"/>
              </a:spcAft>
            </a:pPr>
            <a:endParaRPr lang="fr-FR" sz="1200" dirty="0" smtClean="0">
              <a:solidFill>
                <a:schemeClr val="tx1"/>
              </a:solidFill>
              <a:latin typeface="Berlin Sans FB" pitchFamily="34" charset="0"/>
            </a:endParaRPr>
          </a:p>
          <a:p>
            <a:pPr lvl="0" algn="l" eaLnBrk="0" fontAlgn="base" hangingPunct="0">
              <a:lnSpc>
                <a:spcPct val="150000"/>
              </a:lnSpc>
              <a:spcBef>
                <a:spcPct val="0"/>
              </a:spcBef>
              <a:spcAft>
                <a:spcPct val="0"/>
              </a:spcAft>
            </a:pPr>
            <a:r>
              <a:rPr lang="fr-FR" sz="2000" dirty="0" smtClean="0">
                <a:solidFill>
                  <a:schemeClr val="tx1"/>
                </a:solidFill>
                <a:latin typeface="Berlin Sans FB" pitchFamily="34" charset="0"/>
                <a:ea typeface="Times New Roman" pitchFamily="18" charset="0"/>
                <a:cs typeface="Times New Roman" pitchFamily="18" charset="0"/>
              </a:rPr>
              <a:t>	Dans un système d'échanges et de concurrence qui ne cesse de s'élargir et de s'intensifier, du fait de la libéralisation et globalisation des économies, seuls les meilleurs en terme de qualité des produits et des services pourront émerger. </a:t>
            </a:r>
          </a:p>
          <a:p>
            <a:pPr lvl="0" algn="l" eaLnBrk="0" fontAlgn="base" hangingPunct="0">
              <a:lnSpc>
                <a:spcPct val="150000"/>
              </a:lnSpc>
              <a:spcBef>
                <a:spcPct val="0"/>
              </a:spcBef>
              <a:spcAft>
                <a:spcPct val="0"/>
              </a:spcAft>
            </a:pPr>
            <a:r>
              <a:rPr lang="fr-FR" sz="2000" dirty="0" smtClean="0">
                <a:solidFill>
                  <a:schemeClr val="tx1"/>
                </a:solidFill>
                <a:latin typeface="Berlin Sans FB" pitchFamily="34" charset="0"/>
                <a:ea typeface="Times New Roman" pitchFamily="18" charset="0"/>
                <a:cs typeface="Times New Roman" pitchFamily="18" charset="0"/>
              </a:rPr>
              <a:t>Les avantages résultant de cet engagement sont perçus au sein même de l'entreprise, mais aussi et de façon significative à l'extérieur de celle-ci .</a:t>
            </a:r>
          </a:p>
          <a:p>
            <a:pPr algn="just">
              <a:lnSpc>
                <a:spcPct val="120000"/>
              </a:lnSpc>
            </a:pPr>
            <a:endParaRPr lang="fr-FR" sz="2000" dirty="0">
              <a:solidFill>
                <a:schemeClr val="tx1"/>
              </a:solidFill>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9</a:t>
            </a:fld>
            <a:endParaRPr lang="fr-FR"/>
          </a:p>
        </p:txBody>
      </p:sp>
      <p:sp>
        <p:nvSpPr>
          <p:cNvPr id="5" name="Sous-titre 2"/>
          <p:cNvSpPr txBox="1">
            <a:spLocks/>
          </p:cNvSpPr>
          <p:nvPr/>
        </p:nvSpPr>
        <p:spPr>
          <a:xfrm>
            <a:off x="1671662" y="428604"/>
            <a:ext cx="6400800" cy="857256"/>
          </a:xfrm>
          <a:prstGeom prst="rect">
            <a:avLst/>
          </a:prstGeom>
        </p:spPr>
        <p:txBody>
          <a:bodyPr vert="horz" lIns="91440" tIns="45720" rIns="91440" bIns="45720" rtlCol="0">
            <a:noAutofit/>
          </a:bodyPr>
          <a:lstStyle/>
          <a:p>
            <a:pPr lvl="0" algn="ctr">
              <a:spcBef>
                <a:spcPct val="20000"/>
              </a:spcBef>
              <a:defRPr/>
            </a:pPr>
            <a:r>
              <a:rPr kumimoji="0" lang="fr-FR" sz="2400" b="1" i="0" u="none" strike="noStrike" kern="1200" cap="none" spc="0" normalizeH="0" baseline="0" noProof="0" dirty="0" smtClean="0">
                <a:ln>
                  <a:noFill/>
                </a:ln>
                <a:effectLst/>
                <a:uLnTx/>
                <a:uFillTx/>
                <a:latin typeface="Berlin Sans FB" pitchFamily="34" charset="0"/>
                <a:ea typeface="+mn-ea"/>
                <a:cs typeface="+mn-cs"/>
              </a:rPr>
              <a:t>VI- </a:t>
            </a:r>
            <a:r>
              <a:rPr lang="fr-FR" sz="2400" b="1" dirty="0" smtClean="0">
                <a:solidFill>
                  <a:sysClr val="windowText" lastClr="000000"/>
                </a:solidFill>
                <a:latin typeface="Berlin Sans FB Demi" pitchFamily="34" charset="0"/>
              </a:rPr>
              <a:t>L’apport du Système de Management de la Qualité (SMQ) dans le fonctionnement de ECTA-BTP Sarl</a:t>
            </a:r>
            <a:endParaRPr kumimoji="0" lang="fr-FR" sz="2400" b="1" i="0" u="none" strike="noStrike" kern="1200" cap="none" spc="0" normalizeH="0" baseline="0" noProof="0" dirty="0">
              <a:ln>
                <a:noFill/>
              </a:ln>
              <a:effectLst/>
              <a:uLnTx/>
              <a:uFillTx/>
              <a:latin typeface="Berlin Sans FB" pitchFamily="34" charset="0"/>
              <a:ea typeface="+mn-ea"/>
              <a:cs typeface="+mn-cs"/>
            </a:endParaRPr>
          </a:p>
        </p:txBody>
      </p:sp>
      <p:sp>
        <p:nvSpPr>
          <p:cNvPr id="6" name="Sous-titre 2"/>
          <p:cNvSpPr txBox="1">
            <a:spLocks/>
          </p:cNvSpPr>
          <p:nvPr/>
        </p:nvSpPr>
        <p:spPr>
          <a:xfrm>
            <a:off x="785786" y="3286124"/>
            <a:ext cx="7929618" cy="1500198"/>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20000"/>
              </a:lnSpc>
              <a:spcBef>
                <a:spcPct val="20000"/>
              </a:spcBef>
              <a:spcAft>
                <a:spcPts val="0"/>
              </a:spcAft>
              <a:buClrTx/>
              <a:buSzTx/>
              <a:buFont typeface="Arial" pitchFamily="34" charset="0"/>
              <a:buNone/>
              <a:tabLst/>
              <a:defRPr/>
            </a:pPr>
            <a:endParaRPr kumimoji="0" lang="fr-FR" sz="1800" b="0" i="0" u="none" strike="noStrike" kern="1200" cap="none" spc="0" normalizeH="0" baseline="0" noProof="0" dirty="0">
              <a:ln>
                <a:noFill/>
              </a:ln>
              <a:solidFill>
                <a:schemeClr val="tx1">
                  <a:tint val="75000"/>
                </a:schemeClr>
              </a:solidFill>
              <a:effectLst/>
              <a:uLnTx/>
              <a:uFillTx/>
              <a:latin typeface="Berlin Sans FB" pitchFamily="34" charset="0"/>
              <a:ea typeface="+mn-ea"/>
              <a:cs typeface="+mn-cs"/>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2991</TotalTime>
  <Words>1539</Words>
  <Application>Microsoft Office PowerPoint</Application>
  <PresentationFormat>Affichage à l'écran (4:3)</PresentationFormat>
  <Paragraphs>355</Paragraphs>
  <Slides>18</Slides>
  <Notes>1</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Thème Office</vt:lpstr>
      <vt:lpstr>Démarche qualité et certification ISO</vt:lpstr>
      <vt:lpstr>Démarche qualité et certification ISO 9001: 2008 de ECTA-BTP Sarl</vt:lpstr>
      <vt:lpstr>I- Mot introductif du Directeur Général de ECTA-BTP Sarl</vt:lpstr>
      <vt:lpstr>II- PRESENTATION GENRALE DE ECTA-BTP Sarl</vt:lpstr>
      <vt:lpstr>Diapositive 5</vt:lpstr>
      <vt:lpstr> </vt:lpstr>
      <vt:lpstr>V- La feuille de route de ECTA-BTP Sarl pour la mise en place du SMQ</vt:lpstr>
      <vt:lpstr>Diapositive 8</vt:lpstr>
      <vt:lpstr>Diapositive 9</vt:lpstr>
      <vt:lpstr>Le fonctionnement à moyen et long termes de ECTA-BTP Sarl se voit ainsi marqué à travers la réduction de ses dysfonctionnements et non-conformités, une meilleure organisation interne, un impact positif sur la rentabilité de l'entreprise.  De façon plus détaillée, le SMQ comporte en interne les avantages ci-dessous cités :  a- La prévention des erreurs :  Le SMQ permet à notre personnel de réaliser ses tâches de façon optimale, en un coup et avec professionnalisme.  b- La réduction des coûts de non-qualité : Les moyens de conception, de fabrication et de distribution n'étant pas parfaits, cela engendre parfois des défauts sur les dossiers qui se traduiront par des pertes. La non-qualité coûte cher. Puisqu'ils ne sont pas quantifiables, ses coûts sont souvent sous-estimés. La non-qualité occasionne des dépenses sous formes de mesures d'amélioration, de reprises, de retards ou de mises au rebut.  Les réclamations clients occasionnent des coûts supplémentaires et une détérioration de l'image de marque. Notre système qualité jugé conforme par Veritas certification réduit de façon durable les risques suscités.   Exemple: le taux de rejet de nos décompte est &lt; à 2% aujourd’hui avec un taux de dossiers ayant fait l’objet des réclamations  &lt; 5%</vt:lpstr>
      <vt:lpstr>c- Une meilleure planification des opérations : Nos objectifs définis chaque année sont compris par le personnel et le motivent. Les activités sont alignées et mises en œuvre de façon unifiée.  Chacun sait ce qu'il a précisément à faire et comment le faire sans bloquer ou fausser le processus et sanctionner en même temps ses collaborateurs situés en aval de son poste.  Les défauts de communication entre les différents niveaux d'un organisme sont réduits au maximum.   d-Le renforcement de la communication interne : Notre démarche qualité nous a permis de simplifier la communication entre la Direction et les collaborateurs, au sein de la direction et entre les départements, les Cellules et Unités dans leurs échanges .  La communication se retrouve ainsi rehaussée à un haut niveau dans l'entreprise permettant la fluidité des informations, et surtout une bonne compréhension du système qualité par l'ensemble du personnel.  La moindre information concernant la qualité est diffusée, commentée et comprise du personnel.  Les employés comprendront mieux leur rôle et leurs objectifs.   e- L'augmentation de la rentabilité : Le management de la qualité, nous a permis d'atteindre l'un des objectifs premier de toute entreprise : le profit. Toutes les opérations et les stratégies menées par l'entreprise concourent à cela et notre management de la qualité ne démord pas à cette vision.  </vt:lpstr>
      <vt:lpstr> f-L'établissement de procédures fiables : Les décisions sont bien diffusées. Il y a une meilleure aptitude à démontrer l'efficacité des décisions antérieures par référence à des données factuelles enregistrées.   Ces procédures augmentent l'aptitude à examiner, mettent en cause et changent les opinions et les décisions.   Le système qualité a permis d'élaborer une documentation complète favorisant la transparence des processus.   Il assure une amélioration de l'efficience par des procédés simplifiés et maîtrisés.   Il fournit également les moyens permettant de documenter l'expérience de la société de façon structurée créant ainsi une base pour l’information et la formation du personnel, et l'amélioration systématique de la performance.   Ainsi, le personnel nouvellement arrivé pourra immédiatement assimiler ses tâches, car les détails sont écrits.</vt:lpstr>
      <vt:lpstr>L'environnement externe de ECTA-BTP Sarl est largement influencé par des avantages déterminants liés à l'adoption et à l'application d'un système de management de la qualité. L'on retrouve ainsi des opportunités telles que :  a-  L'amélioration de la bonne image ECTA-BTP Sarl et de celle de ses prestations : Le SMQ nous offre une aptitude accrue à créer de la valeur pour les fournisseurs et notre entreprise.  La qualité des produits et services crée de la réputation pour ECTA-BTP Sarl. Cette réputation amène les clients, de façon délibérée ou inconsciente, à associer l'image de notre entreprise d'avec celle de la qualité idéale ; favorisant ainsi leur choix et leur prédilection pour nos dossiers, tout en ménageant l'image de l'entreprise à son entourage.   b- La conservation des clients et le maintien de leur satisfaction : Les besoins de la clientèle sont pris en considération et satisfait. L'augmentation de cette satisfaction du client dénote une efficacité accrue dans l'utilisation des ressources de l'organisme. Une plus grande loyauté des clients qui conduit à un renouvellement des relations d'affaires.   Entre autres actions menées en faveur de nos clients, Nous organisons chaque années une enquête de satisfaction auprès de nos clients.   </vt:lpstr>
      <vt:lpstr> c- La réponse aux exigences lors des appels d'offre : Le plus souvent, les clients ou maîtres d’ouvrages sont très exigeants en matière de qualité du travail fourni et des processus de mise en œuvre du contrat établi. Le management de la qualité, de par ses prescriptions permet de répondre au mieux aux exigences du cahier de charges des appels d'offre.  d- L'augmentation des parts de marché : Cela résulte de la souplesse et de la rapidité des réactions face aux opportunités du marché. Acquérir, de plus en plus, de parts de marché étant l’objectif majeur de toute entreprise, l'argument de la qualité se verra porteuse en s'accaparant plus de parts. ECTA-BTP Sarl  sera en mesure de garantir une plus grande loyauté du client, car elle satisfera continuellement les besoins de ses clients et ne leur offrira aucune raison de chercher un autre fournisseur. Ceci signifiera que nous perdrons moins de clients.  e- L'avantage concurrentiel : Cela grâce à des capacités organisationnelles améliorées. Cet avantage permet un alignement des activités d'amélioration à tous les niveaux, par rapport aux objectifs stratégiques de l'organisme.  Le management de la qualité nous donne de l'avance à la pratique. ECTA-BTP Sarl sera d'autant plus forte que son système de management de la qualité sera performant.  f- Le respect des normes et règlements : Les problèmes liés à la qualité ont des contraintes légales et réglementaires . Outre la garantie accordée à leurs clients, les entreprises ont des obligations envers la société. L'Etat adopte et perfectionne toujours des dispositions légales et réglementaires pour la sécurité et pour la protection des consommateurs, de la nature et de l'environnement.  Le système de management de la qualité, de par ses prescriptions, encourage le respect des normes en vigueur dans le pays et/ou sur le plan international. Il confert la maîtrise de la conformité aux exigences de sécurité (par exemple sécurité au travail). </vt:lpstr>
      <vt:lpstr>Diapositive 15</vt:lpstr>
      <vt:lpstr> La mise en œuvre d'un système qualité contribue également à gérer activement les risques d'une entreprise.  D.1- Un impératif : Le soutien de la Direction - Pour que le client potentiel soit convaincu que l'entreprise va assurer la qualité requise, il faut d'abord que les acteurs en soient persuadés eux-mêmes. Le chef d'entreprise doit être un vecteur pour la démarche qualité, par sa motivation et par les moyens financiers qu'il allouera aux services responsables.  Les efforts financiers consentis doivent être perçus comme un investissement à part entière. Par contre, si ce chef n'en est pas profondément persuadé, qu'il s’abstienne et surtout qu’il ne s’engage pas par effet de mode ou sous la pression de grands donneurs d'ordre, comme l'on le constate souvent, l'adhésion au projet va se détériorer rapidement.  On retrouve d'ailleurs cet engagement de la direction en tête, dans les normes ISO 9000 : 2000.   - Une formation technique, économique et culturelle est nécessaire pour que chacun prenne conscience que la qualité, c'est d'abord son propre travail, qu'une erreur mineure sur son poste peut engendrer pour la suite du produit ou du service des conséquences graves et, à terme, donner une image déplorable de l'entreprise.   - mettre en place, dès le début de votre démarche d'amélioration, des indicateurs globaux permettant de mesurer les progrès accomplis </vt:lpstr>
      <vt:lpstr>D.2- Faire le nécessaire et faire vivre la démarche qualité - Le risque c'est que dans l'enthousiasme du départ, on en fasse trop. Un système trop complexe va progressivement être de moins en moins efficace. Il ne faut pas oublier que « le mieux est parfois l'ennemi du bien ».  - Un autre écueil est la réticence à consigner par écrit son savoir-faire, et donc quelque part, sa raison d'être. Il faut que l'opérateur prenne conscience que l'entreprise ne doit pas être trop pénalisée par son absence (par exemple un congé maladie).   - Il faut également envisager de mesurer l'efficacité du système qualité mis en place. D'abord pour rassurer les acteurs, leur montrer que leur effort n'a pas été vain, c'est l'effet pédagogique du système qualité. Ensuite, cela permet de prévenir toute dérive en engageant des actions correctives.  D.3- Se concentrer sur le produit Ce que le client achète, c'est le produit et non le système qualité.    D.4- Ne pas perdre de vue la satisfaction du client  La séduction est l'image du ratio qualité/coût. Assurer la qualité des prestations, tout en assurant la qualité du produit, et en réduisant les coûts de fabrication est donc devenue essentielle et stratégique.  </vt:lpstr>
      <vt:lpstr>CONCLUSION</vt:lpstr>
    </vt:vector>
  </TitlesOfParts>
  <Company>ECTA-BTP Sarl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certification ISO</dc:title>
  <dc:creator>Chancelier</dc:creator>
  <cp:lastModifiedBy>Severin</cp:lastModifiedBy>
  <cp:revision>267</cp:revision>
  <dcterms:created xsi:type="dcterms:W3CDTF">2011-05-19T13:43:22Z</dcterms:created>
  <dcterms:modified xsi:type="dcterms:W3CDTF">2012-10-09T15:07:52Z</dcterms:modified>
</cp:coreProperties>
</file>